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firstSlideNum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9906000"/>
  <p:notesSz cx="6797675" cy="9926625"/>
  <p:embeddedFontLst>
    <p:embeddedFont>
      <p:font typeface="Ubuntu"/>
      <p:regular r:id="rId22"/>
      <p:bold r:id="rId23"/>
      <p:italic r:id="rId24"/>
      <p:boldItalic r:id="rId25"/>
    </p:embeddedFont>
    <p:embeddedFont>
      <p:font typeface="Ubuntu Medium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89">
          <p15:clr>
            <a:srgbClr val="A4A3A4"/>
          </p15:clr>
        </p15:guide>
        <p15:guide id="2" pos="3891">
          <p15:clr>
            <a:srgbClr val="A4A3A4"/>
          </p15:clr>
        </p15:guide>
        <p15:guide id="3" orient="horz" pos="1669">
          <p15:clr>
            <a:srgbClr val="A4A3A4"/>
          </p15:clr>
        </p15:guide>
        <p15:guide id="4" pos="3131">
          <p15:clr>
            <a:srgbClr val="A4A3A4"/>
          </p15:clr>
        </p15:guide>
      </p15:sldGuideLst>
    </p:ext>
    <p:ext uri="GoogleSlidesCustomDataVersion2">
      <go:slidesCustomData xmlns:go="http://customooxmlschemas.google.com/" r:id="rId30" roundtripDataSignature="AMtx7mhuvPOa0t/BlHP6Vo0Od7Pa3PXe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89" orient="horz"/>
        <p:guide pos="3891"/>
        <p:guide pos="1669" orient="horz"/>
        <p:guide pos="313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Ubuntu-regular.fntdata"/><Relationship Id="rId21" Type="http://schemas.openxmlformats.org/officeDocument/2006/relationships/slide" Target="slides/slide16.xml"/><Relationship Id="rId24" Type="http://schemas.openxmlformats.org/officeDocument/2006/relationships/font" Target="fonts/Ubuntu-italic.fntdata"/><Relationship Id="rId23" Type="http://schemas.openxmlformats.org/officeDocument/2006/relationships/font" Target="fonts/Ubuntu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buntuMedium-regular.fntdata"/><Relationship Id="rId25" Type="http://schemas.openxmlformats.org/officeDocument/2006/relationships/font" Target="fonts/Ubuntu-boldItalic.fntdata"/><Relationship Id="rId28" Type="http://schemas.openxmlformats.org/officeDocument/2006/relationships/font" Target="fonts/UbuntuMedium-italic.fntdata"/><Relationship Id="rId27" Type="http://schemas.openxmlformats.org/officeDocument/2006/relationships/font" Target="fonts/Ubuntu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Ubuntu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81075" y="1241425"/>
            <a:ext cx="48355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1:notes"/>
          <p:cNvSpPr/>
          <p:nvPr>
            <p:ph idx="2" type="sldImg"/>
          </p:nvPr>
        </p:nvSpPr>
        <p:spPr>
          <a:xfrm>
            <a:off x="981075" y="1241425"/>
            <a:ext cx="48355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6:notes"/>
          <p:cNvSpPr/>
          <p:nvPr>
            <p:ph idx="2" type="sldImg"/>
          </p:nvPr>
        </p:nvSpPr>
        <p:spPr>
          <a:xfrm>
            <a:off x="981075" y="1241425"/>
            <a:ext cx="48355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7d9c974f4_13_5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57d9c974f4_13_5:notes"/>
          <p:cNvSpPr/>
          <p:nvPr>
            <p:ph idx="2" type="sldImg"/>
          </p:nvPr>
        </p:nvSpPr>
        <p:spPr>
          <a:xfrm>
            <a:off x="981075" y="1241425"/>
            <a:ext cx="48354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582f1f4ab1_16_2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12-15함축</a:t>
            </a:r>
            <a:endParaRPr/>
          </a:p>
        </p:txBody>
      </p:sp>
      <p:sp>
        <p:nvSpPr>
          <p:cNvPr id="210" name="Google Shape;210;g2582f1f4ab1_16_2:notes"/>
          <p:cNvSpPr/>
          <p:nvPr>
            <p:ph idx="2" type="sldImg"/>
          </p:nvPr>
        </p:nvSpPr>
        <p:spPr>
          <a:xfrm>
            <a:off x="981075" y="1241425"/>
            <a:ext cx="48354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7d9c974f4_5_0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57d9c974f4_5_0:notes"/>
          <p:cNvSpPr/>
          <p:nvPr>
            <p:ph idx="2" type="sldImg"/>
          </p:nvPr>
        </p:nvSpPr>
        <p:spPr>
          <a:xfrm>
            <a:off x="981075" y="1241425"/>
            <a:ext cx="48354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0:notes"/>
          <p:cNvSpPr/>
          <p:nvPr>
            <p:ph idx="2" type="sldImg"/>
          </p:nvPr>
        </p:nvSpPr>
        <p:spPr>
          <a:xfrm>
            <a:off x="981075" y="1241425"/>
            <a:ext cx="48355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1:notes"/>
          <p:cNvSpPr/>
          <p:nvPr>
            <p:ph idx="2" type="sldImg"/>
          </p:nvPr>
        </p:nvSpPr>
        <p:spPr>
          <a:xfrm>
            <a:off x="981075" y="1241425"/>
            <a:ext cx="48355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2:notes"/>
          <p:cNvSpPr/>
          <p:nvPr>
            <p:ph idx="2" type="sldImg"/>
          </p:nvPr>
        </p:nvSpPr>
        <p:spPr>
          <a:xfrm>
            <a:off x="981075" y="1241425"/>
            <a:ext cx="48355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목차 간략하게</a:t>
            </a:r>
            <a:endParaRPr/>
          </a:p>
        </p:txBody>
      </p:sp>
      <p:sp>
        <p:nvSpPr>
          <p:cNvPr id="26" name="Google Shape;26;p3:notes"/>
          <p:cNvSpPr/>
          <p:nvPr>
            <p:ph idx="2" type="sldImg"/>
          </p:nvPr>
        </p:nvSpPr>
        <p:spPr>
          <a:xfrm>
            <a:off x="981075" y="1241425"/>
            <a:ext cx="48355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:notes"/>
          <p:cNvSpPr/>
          <p:nvPr>
            <p:ph idx="2" type="sldImg"/>
          </p:nvPr>
        </p:nvSpPr>
        <p:spPr>
          <a:xfrm>
            <a:off x="981075" y="1241425"/>
            <a:ext cx="48355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:notes"/>
          <p:cNvSpPr/>
          <p:nvPr>
            <p:ph idx="2" type="sldImg"/>
          </p:nvPr>
        </p:nvSpPr>
        <p:spPr>
          <a:xfrm>
            <a:off x="981075" y="1241425"/>
            <a:ext cx="48355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82f1f4ab1_13_56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2582f1f4ab1_13_56:notes"/>
          <p:cNvSpPr/>
          <p:nvPr>
            <p:ph idx="2" type="sldImg"/>
          </p:nvPr>
        </p:nvSpPr>
        <p:spPr>
          <a:xfrm>
            <a:off x="981075" y="1241425"/>
            <a:ext cx="48354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7d9c974f4_11_13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257d9c974f4_11_13:notes"/>
          <p:cNvSpPr/>
          <p:nvPr>
            <p:ph idx="2" type="sldImg"/>
          </p:nvPr>
        </p:nvSpPr>
        <p:spPr>
          <a:xfrm>
            <a:off x="981075" y="1241425"/>
            <a:ext cx="48354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7d9c974f4_6_53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라벨링 함수 언급만</a:t>
            </a:r>
            <a:endParaRPr/>
          </a:p>
        </p:txBody>
      </p:sp>
      <p:sp>
        <p:nvSpPr>
          <p:cNvPr id="132" name="Google Shape;132;g257d9c974f4_6_53:notes"/>
          <p:cNvSpPr/>
          <p:nvPr>
            <p:ph idx="2" type="sldImg"/>
          </p:nvPr>
        </p:nvSpPr>
        <p:spPr>
          <a:xfrm>
            <a:off x="981075" y="1241425"/>
            <a:ext cx="48354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7d9c974f4_2_9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히트맵 내용 간략하게 언급만 하는정도</a:t>
            </a:r>
            <a:endParaRPr/>
          </a:p>
        </p:txBody>
      </p:sp>
      <p:sp>
        <p:nvSpPr>
          <p:cNvPr id="147" name="Google Shape;147;g257d9c974f4_2_9:notes"/>
          <p:cNvSpPr/>
          <p:nvPr>
            <p:ph idx="2" type="sldImg"/>
          </p:nvPr>
        </p:nvSpPr>
        <p:spPr>
          <a:xfrm>
            <a:off x="981075" y="1241425"/>
            <a:ext cx="48354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7d9c974f4_7_0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57d9c974f4_7_0:notes"/>
          <p:cNvSpPr/>
          <p:nvPr>
            <p:ph idx="2" type="sldImg"/>
          </p:nvPr>
        </p:nvSpPr>
        <p:spPr>
          <a:xfrm>
            <a:off x="981075" y="1241425"/>
            <a:ext cx="48354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idx="12" type="sldNum"/>
          </p:nvPr>
        </p:nvSpPr>
        <p:spPr>
          <a:xfrm>
            <a:off x="8572500" y="6484544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8572500" y="6484544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Relationship Id="rId4" Type="http://schemas.openxmlformats.org/officeDocument/2006/relationships/image" Target="../media/image25.jpg"/><Relationship Id="rId10" Type="http://schemas.openxmlformats.org/officeDocument/2006/relationships/image" Target="../media/image28.png"/><Relationship Id="rId9" Type="http://schemas.openxmlformats.org/officeDocument/2006/relationships/image" Target="../media/image31.png"/><Relationship Id="rId5" Type="http://schemas.openxmlformats.org/officeDocument/2006/relationships/image" Target="../media/image30.jpg"/><Relationship Id="rId6" Type="http://schemas.openxmlformats.org/officeDocument/2006/relationships/image" Target="../media/image29.jpg"/><Relationship Id="rId7" Type="http://schemas.openxmlformats.org/officeDocument/2006/relationships/image" Target="../media/image26.jpg"/><Relationship Id="rId8" Type="http://schemas.openxmlformats.org/officeDocument/2006/relationships/image" Target="../media/image2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"/>
          <p:cNvPicPr preferRelativeResize="0"/>
          <p:nvPr/>
        </p:nvPicPr>
        <p:blipFill rotWithShape="1">
          <a:blip r:embed="rId3">
            <a:alphaModFix/>
          </a:blip>
          <a:srcRect b="23552" l="27353" r="30864" t="33490"/>
          <a:stretch/>
        </p:blipFill>
        <p:spPr>
          <a:xfrm>
            <a:off x="1681163" y="0"/>
            <a:ext cx="82248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/>
          <p:nvPr/>
        </p:nvSpPr>
        <p:spPr>
          <a:xfrm>
            <a:off x="0" y="0"/>
            <a:ext cx="1689100" cy="6858000"/>
          </a:xfrm>
          <a:prstGeom prst="rect">
            <a:avLst/>
          </a:prstGeom>
          <a:solidFill>
            <a:srgbClr val="1E253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9" name="Google Shape;19;p1"/>
          <p:cNvSpPr txBox="1"/>
          <p:nvPr/>
        </p:nvSpPr>
        <p:spPr>
          <a:xfrm>
            <a:off x="3242954" y="2324889"/>
            <a:ext cx="3837000" cy="15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신용카드 자격 분석</a:t>
            </a:r>
            <a:endParaRPr i="0" sz="48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" name="Google Shape;20;p1"/>
          <p:cNvCxnSpPr/>
          <p:nvPr/>
        </p:nvCxnSpPr>
        <p:spPr>
          <a:xfrm>
            <a:off x="0" y="498386"/>
            <a:ext cx="50144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Google Shape;21;p1"/>
          <p:cNvSpPr/>
          <p:nvPr/>
        </p:nvSpPr>
        <p:spPr>
          <a:xfrm>
            <a:off x="3431054" y="1526282"/>
            <a:ext cx="3460800" cy="3460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2" name="Google Shape;22;p1"/>
          <p:cNvCxnSpPr/>
          <p:nvPr/>
        </p:nvCxnSpPr>
        <p:spPr>
          <a:xfrm>
            <a:off x="9278458" y="4452145"/>
            <a:ext cx="0" cy="184279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" name="Google Shape;23;p1"/>
          <p:cNvSpPr txBox="1"/>
          <p:nvPr/>
        </p:nvSpPr>
        <p:spPr>
          <a:xfrm>
            <a:off x="1953850" y="5182075"/>
            <a:ext cx="51261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C조(어벤져스 TEAM)</a:t>
            </a:r>
            <a:endParaRPr b="1" i="0" sz="3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424B6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4B64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181" name="Google Shape;181;p6"/>
          <p:cNvCxnSpPr/>
          <p:nvPr/>
        </p:nvCxnSpPr>
        <p:spPr>
          <a:xfrm>
            <a:off x="0" y="498386"/>
            <a:ext cx="50144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6"/>
          <p:cNvSpPr txBox="1"/>
          <p:nvPr/>
        </p:nvSpPr>
        <p:spPr>
          <a:xfrm>
            <a:off x="636442" y="931188"/>
            <a:ext cx="8775855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CCCCC"/>
                </a:solidFill>
              </a:rPr>
              <a:t>데이터 시각화 - Feature Importances -&gt; 불필요 Feature Drop</a:t>
            </a:r>
            <a:endParaRPr sz="2400">
              <a:solidFill>
                <a:srgbClr val="CCCCCC"/>
              </a:solidFill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450100" y="204425"/>
            <a:ext cx="7554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03 수행 절차 및 방법 - 데이터 전처리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184" name="Google Shape;184;p6"/>
          <p:cNvSpPr txBox="1"/>
          <p:nvPr/>
        </p:nvSpPr>
        <p:spPr>
          <a:xfrm>
            <a:off x="2898775" y="6321675"/>
            <a:ext cx="2837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CCCCCC"/>
                </a:solidFill>
                <a:latin typeface="Ubuntu"/>
                <a:ea typeface="Ubuntu"/>
                <a:cs typeface="Ubuntu"/>
                <a:sym typeface="Ubuntu"/>
              </a:rPr>
              <a:t>&lt; </a:t>
            </a:r>
            <a:r>
              <a:rPr lang="en-US" sz="1100">
                <a:solidFill>
                  <a:srgbClr val="CCCCCC"/>
                </a:solidFill>
                <a:latin typeface="Ubuntu"/>
                <a:ea typeface="Ubuntu"/>
                <a:cs typeface="Ubuntu"/>
                <a:sym typeface="Ubuntu"/>
              </a:rPr>
              <a:t>그림 3. Feature Importances 그래프 &gt;</a:t>
            </a:r>
            <a:endParaRPr sz="1100">
              <a:solidFill>
                <a:srgbClr val="CCCCC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85" name="Google Shape;18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950" y="1505700"/>
            <a:ext cx="4634750" cy="131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9950" y="2998634"/>
            <a:ext cx="4634746" cy="147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6"/>
          <p:cNvSpPr txBox="1"/>
          <p:nvPr/>
        </p:nvSpPr>
        <p:spPr>
          <a:xfrm>
            <a:off x="7174350" y="1893500"/>
            <a:ext cx="223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LGBMClassifier</a:t>
            </a:r>
            <a:endParaRPr b="1" sz="2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88" name="Google Shape;18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9950" y="4728475"/>
            <a:ext cx="4634750" cy="149373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6"/>
          <p:cNvSpPr txBox="1"/>
          <p:nvPr/>
        </p:nvSpPr>
        <p:spPr>
          <a:xfrm>
            <a:off x="7143300" y="5227550"/>
            <a:ext cx="252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CatBoostClassifier</a:t>
            </a:r>
            <a:endParaRPr b="1" sz="2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0" name="Google Shape;190;p6"/>
          <p:cNvSpPr/>
          <p:nvPr/>
        </p:nvSpPr>
        <p:spPr>
          <a:xfrm>
            <a:off x="1015550" y="2917525"/>
            <a:ext cx="8397000" cy="1717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6"/>
          <p:cNvSpPr txBox="1"/>
          <p:nvPr/>
        </p:nvSpPr>
        <p:spPr>
          <a:xfrm>
            <a:off x="7245800" y="3613713"/>
            <a:ext cx="187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XGBClassifier</a:t>
            </a:r>
            <a:endParaRPr b="1" sz="2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2" name="Google Shape;192;p6"/>
          <p:cNvSpPr txBox="1"/>
          <p:nvPr/>
        </p:nvSpPr>
        <p:spPr>
          <a:xfrm>
            <a:off x="6684650" y="327781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00"/>
                </a:solidFill>
                <a:latin typeface="Ubuntu"/>
                <a:ea typeface="Ubuntu"/>
                <a:cs typeface="Ubuntu"/>
                <a:sym typeface="Ubuntu"/>
              </a:rPr>
              <a:t>S</a:t>
            </a:r>
            <a:r>
              <a:rPr b="1" lang="en-US" sz="1800">
                <a:solidFill>
                  <a:srgbClr val="FFFF00"/>
                </a:solidFill>
                <a:latin typeface="Ubuntu"/>
                <a:ea typeface="Ubuntu"/>
                <a:cs typeface="Ubuntu"/>
                <a:sym typeface="Ubuntu"/>
              </a:rPr>
              <a:t>electFromModel()</a:t>
            </a:r>
            <a:r>
              <a:rPr lang="en-US" sz="1800">
                <a:solidFill>
                  <a:srgbClr val="FFFF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sz="1800">
              <a:solidFill>
                <a:srgbClr val="FFFF00"/>
              </a:solidFill>
            </a:endParaRPr>
          </a:p>
        </p:txBody>
      </p:sp>
      <p:cxnSp>
        <p:nvCxnSpPr>
          <p:cNvPr id="193" name="Google Shape;193;p6"/>
          <p:cNvCxnSpPr/>
          <p:nvPr/>
        </p:nvCxnSpPr>
        <p:spPr>
          <a:xfrm flipH="1">
            <a:off x="511814" y="912000"/>
            <a:ext cx="193200" cy="24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7d9c974f4_13_5"/>
          <p:cNvSpPr/>
          <p:nvPr/>
        </p:nvSpPr>
        <p:spPr>
          <a:xfrm>
            <a:off x="0" y="0"/>
            <a:ext cx="9923400" cy="6858000"/>
          </a:xfrm>
          <a:prstGeom prst="rect">
            <a:avLst/>
          </a:prstGeom>
          <a:solidFill>
            <a:srgbClr val="424B6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4B64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199" name="Google Shape;199;g257d9c974f4_13_5"/>
          <p:cNvCxnSpPr/>
          <p:nvPr/>
        </p:nvCxnSpPr>
        <p:spPr>
          <a:xfrm>
            <a:off x="0" y="498386"/>
            <a:ext cx="501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g257d9c974f4_13_5"/>
          <p:cNvSpPr txBox="1"/>
          <p:nvPr/>
        </p:nvSpPr>
        <p:spPr>
          <a:xfrm>
            <a:off x="643541" y="919925"/>
            <a:ext cx="579956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CCCCC"/>
                </a:solidFill>
              </a:rPr>
              <a:t>스케일링</a:t>
            </a:r>
            <a:endParaRPr sz="2400">
              <a:solidFill>
                <a:srgbClr val="CCCCCC"/>
              </a:solidFill>
            </a:endParaRPr>
          </a:p>
        </p:txBody>
      </p:sp>
      <p:cxnSp>
        <p:nvCxnSpPr>
          <p:cNvPr id="201" name="Google Shape;201;g257d9c974f4_13_5"/>
          <p:cNvCxnSpPr/>
          <p:nvPr/>
        </p:nvCxnSpPr>
        <p:spPr>
          <a:xfrm flipH="1">
            <a:off x="511775" y="912000"/>
            <a:ext cx="193239" cy="24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g257d9c974f4_13_5"/>
          <p:cNvSpPr/>
          <p:nvPr/>
        </p:nvSpPr>
        <p:spPr>
          <a:xfrm>
            <a:off x="450100" y="204425"/>
            <a:ext cx="7554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03 수행 절차 및 방법 - 데이터 전처리</a:t>
            </a:r>
            <a:endParaRPr b="1" sz="3200">
              <a:solidFill>
                <a:schemeClr val="lt1"/>
              </a:solidFill>
            </a:endParaRPr>
          </a:p>
        </p:txBody>
      </p:sp>
      <p:pic>
        <p:nvPicPr>
          <p:cNvPr id="203" name="Google Shape;203;g257d9c974f4_13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300" y="2431762"/>
            <a:ext cx="5259730" cy="23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57d9c974f4_13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3685" y="4083572"/>
            <a:ext cx="1088175" cy="13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257d9c974f4_13_5"/>
          <p:cNvSpPr txBox="1"/>
          <p:nvPr/>
        </p:nvSpPr>
        <p:spPr>
          <a:xfrm>
            <a:off x="6373575" y="2708325"/>
            <a:ext cx="2972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00"/>
                </a:solidFill>
                <a:latin typeface="Ubuntu"/>
                <a:ea typeface="Ubuntu"/>
                <a:cs typeface="Ubuntu"/>
                <a:sym typeface="Ubuntu"/>
              </a:rPr>
              <a:t>StandardScaler()</a:t>
            </a:r>
            <a:endParaRPr sz="2100">
              <a:solidFill>
                <a:srgbClr val="FF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6" name="Google Shape;206;g257d9c974f4_13_5"/>
          <p:cNvSpPr txBox="1"/>
          <p:nvPr/>
        </p:nvSpPr>
        <p:spPr>
          <a:xfrm>
            <a:off x="2477450" y="3376300"/>
            <a:ext cx="1034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00"/>
                </a:solidFill>
                <a:latin typeface="Ubuntu"/>
                <a:ea typeface="Ubuntu"/>
                <a:cs typeface="Ubuntu"/>
                <a:sym typeface="Ubuntu"/>
              </a:rPr>
              <a:t>Best</a:t>
            </a:r>
            <a:endParaRPr sz="1300">
              <a:solidFill>
                <a:srgbClr val="FFFF00"/>
              </a:solidFill>
            </a:endParaRPr>
          </a:p>
        </p:txBody>
      </p:sp>
      <p:pic>
        <p:nvPicPr>
          <p:cNvPr id="207" name="Google Shape;207;g257d9c974f4_13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2997" y="3376300"/>
            <a:ext cx="1215624" cy="13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82f1f4ab1_16_2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424B6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rgbClr val="424B64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213" name="Google Shape;213;g2582f1f4ab1_16_2"/>
          <p:cNvCxnSpPr/>
          <p:nvPr/>
        </p:nvCxnSpPr>
        <p:spPr>
          <a:xfrm>
            <a:off x="0" y="498386"/>
            <a:ext cx="501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4" name="Google Shape;214;g2582f1f4ab1_16_2"/>
          <p:cNvGrpSpPr/>
          <p:nvPr/>
        </p:nvGrpSpPr>
        <p:grpSpPr>
          <a:xfrm>
            <a:off x="511785" y="912000"/>
            <a:ext cx="4272665" cy="409325"/>
            <a:chOff x="898902" y="1430808"/>
            <a:chExt cx="5930139" cy="409325"/>
          </a:xfrm>
        </p:grpSpPr>
        <p:sp>
          <p:nvSpPr>
            <p:cNvPr id="215" name="Google Shape;215;g2582f1f4ab1_16_2"/>
            <p:cNvSpPr txBox="1"/>
            <p:nvPr/>
          </p:nvSpPr>
          <p:spPr>
            <a:xfrm>
              <a:off x="1030641" y="1438733"/>
              <a:ext cx="5798400" cy="4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CCCCCC"/>
                  </a:solidFill>
                </a:rPr>
                <a:t>Deep Learning - Sequential</a:t>
              </a:r>
              <a:endParaRPr sz="2000">
                <a:solidFill>
                  <a:srgbClr val="CCCCCC"/>
                </a:solidFill>
              </a:endParaRPr>
            </a:p>
          </p:txBody>
        </p:sp>
        <p:cxnSp>
          <p:nvCxnSpPr>
            <p:cNvPr id="216" name="Google Shape;216;g2582f1f4ab1_16_2"/>
            <p:cNvCxnSpPr/>
            <p:nvPr/>
          </p:nvCxnSpPr>
          <p:spPr>
            <a:xfrm flipH="1">
              <a:off x="898902" y="1430808"/>
              <a:ext cx="193200" cy="247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7" name="Google Shape;217;g2582f1f4ab1_16_2"/>
          <p:cNvSpPr/>
          <p:nvPr/>
        </p:nvSpPr>
        <p:spPr>
          <a:xfrm>
            <a:off x="450100" y="204425"/>
            <a:ext cx="8782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03 수행 절차 및 방법 - 모델 구성 ~ 컴파일,훈련</a:t>
            </a:r>
            <a:endParaRPr b="1" sz="3200">
              <a:solidFill>
                <a:schemeClr val="lt1"/>
              </a:solidFill>
            </a:endParaRPr>
          </a:p>
        </p:txBody>
      </p:sp>
      <p:grpSp>
        <p:nvGrpSpPr>
          <p:cNvPr id="218" name="Google Shape;218;g2582f1f4ab1_16_2"/>
          <p:cNvGrpSpPr/>
          <p:nvPr/>
        </p:nvGrpSpPr>
        <p:grpSpPr>
          <a:xfrm>
            <a:off x="5150210" y="865325"/>
            <a:ext cx="4794232" cy="409325"/>
            <a:chOff x="898902" y="1430808"/>
            <a:chExt cx="6654034" cy="409325"/>
          </a:xfrm>
        </p:grpSpPr>
        <p:sp>
          <p:nvSpPr>
            <p:cNvPr id="219" name="Google Shape;219;g2582f1f4ab1_16_2"/>
            <p:cNvSpPr txBox="1"/>
            <p:nvPr/>
          </p:nvSpPr>
          <p:spPr>
            <a:xfrm>
              <a:off x="1030636" y="1438733"/>
              <a:ext cx="6522300" cy="4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2000">
                  <a:solidFill>
                    <a:srgbClr val="CCCCCC"/>
                  </a:solidFill>
                </a:rPr>
                <a:t>Machine Learning - Voting Classifier</a:t>
              </a:r>
              <a:endParaRPr sz="2000">
                <a:solidFill>
                  <a:srgbClr val="CCCCCC"/>
                </a:solidFill>
              </a:endParaRPr>
            </a:p>
          </p:txBody>
        </p:sp>
        <p:cxnSp>
          <p:nvCxnSpPr>
            <p:cNvPr id="220" name="Google Shape;220;g2582f1f4ab1_16_2"/>
            <p:cNvCxnSpPr/>
            <p:nvPr/>
          </p:nvCxnSpPr>
          <p:spPr>
            <a:xfrm flipH="1">
              <a:off x="898902" y="1430808"/>
              <a:ext cx="193200" cy="247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21" name="Google Shape;221;g2582f1f4ab1_16_2"/>
          <p:cNvCxnSpPr/>
          <p:nvPr/>
        </p:nvCxnSpPr>
        <p:spPr>
          <a:xfrm flipH="1">
            <a:off x="4969625" y="1274300"/>
            <a:ext cx="11700" cy="50160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g2582f1f4ab1_16_2"/>
          <p:cNvSpPr/>
          <p:nvPr/>
        </p:nvSpPr>
        <p:spPr>
          <a:xfrm>
            <a:off x="635350" y="2150600"/>
            <a:ext cx="4048200" cy="3588600"/>
          </a:xfrm>
          <a:prstGeom prst="roundRect">
            <a:avLst>
              <a:gd fmla="val 16667" name="adj"/>
            </a:avLst>
          </a:prstGeom>
          <a:solidFill>
            <a:srgbClr val="1E2537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Dense(128, </a:t>
            </a:r>
            <a:r>
              <a:rPr lang="en-US" sz="18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activation=</a:t>
            </a:r>
            <a:r>
              <a:rPr lang="en-US" sz="1800">
                <a:solidFill>
                  <a:srgbClr val="FFFF00"/>
                </a:solidFill>
                <a:latin typeface="Ubuntu Medium"/>
                <a:ea typeface="Ubuntu Medium"/>
                <a:cs typeface="Ubuntu Medium"/>
                <a:sym typeface="Ubuntu Medium"/>
              </a:rPr>
              <a:t>“relu”</a:t>
            </a:r>
            <a:r>
              <a:rPr lang="en-US" sz="18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)</a:t>
            </a:r>
            <a:endParaRPr sz="1800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Dense(64)</a:t>
            </a:r>
            <a:endParaRPr sz="1800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Dense(32, activation=</a:t>
            </a:r>
            <a:r>
              <a:rPr lang="en-US" sz="1800">
                <a:solidFill>
                  <a:srgbClr val="FFFF00"/>
                </a:solidFill>
                <a:latin typeface="Ubuntu Medium"/>
                <a:ea typeface="Ubuntu Medium"/>
                <a:cs typeface="Ubuntu Medium"/>
                <a:sym typeface="Ubuntu Medium"/>
              </a:rPr>
              <a:t>“relu”</a:t>
            </a:r>
            <a:r>
              <a:rPr lang="en-US" sz="18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)</a:t>
            </a:r>
            <a:endParaRPr sz="1800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Dense(64)</a:t>
            </a:r>
            <a:endParaRPr sz="1800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Dense(1, </a:t>
            </a:r>
            <a:r>
              <a:rPr lang="en-US" sz="18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activation=</a:t>
            </a:r>
            <a:r>
              <a:rPr lang="en-US" sz="1800">
                <a:solidFill>
                  <a:srgbClr val="FFFF00"/>
                </a:solidFill>
                <a:latin typeface="Ubuntu Medium"/>
                <a:ea typeface="Ubuntu Medium"/>
                <a:cs typeface="Ubuntu Medium"/>
                <a:sym typeface="Ubuntu Medium"/>
              </a:rPr>
              <a:t>“sigmoid”</a:t>
            </a:r>
            <a:r>
              <a:rPr lang="en-US" sz="18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)</a:t>
            </a:r>
            <a:endParaRPr sz="1800">
              <a:solidFill>
                <a:srgbClr val="FFFF00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train_size=</a:t>
            </a:r>
            <a:r>
              <a:rPr lang="en-US" sz="1800">
                <a:solidFill>
                  <a:srgbClr val="FFFF00"/>
                </a:solidFill>
                <a:latin typeface="Ubuntu Medium"/>
                <a:ea typeface="Ubuntu Medium"/>
                <a:cs typeface="Ubuntu Medium"/>
                <a:sym typeface="Ubuntu Medium"/>
              </a:rPr>
              <a:t>0.68</a:t>
            </a:r>
            <a:r>
              <a:rPr lang="en-US" sz="18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, test_size=</a:t>
            </a:r>
            <a:r>
              <a:rPr lang="en-US" sz="1800">
                <a:solidFill>
                  <a:srgbClr val="FFFF00"/>
                </a:solidFill>
                <a:latin typeface="Ubuntu Medium"/>
                <a:ea typeface="Ubuntu Medium"/>
                <a:cs typeface="Ubuntu Medium"/>
                <a:sym typeface="Ubuntu Medium"/>
              </a:rPr>
              <a:t>0.12</a:t>
            </a:r>
            <a:r>
              <a:rPr lang="en-US" sz="18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,</a:t>
            </a:r>
            <a:endParaRPr sz="1800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random_state=</a:t>
            </a:r>
            <a:r>
              <a:rPr lang="en-US" sz="1800">
                <a:solidFill>
                  <a:srgbClr val="FFFF00"/>
                </a:solidFill>
                <a:latin typeface="Ubuntu Medium"/>
                <a:ea typeface="Ubuntu Medium"/>
                <a:cs typeface="Ubuntu Medium"/>
                <a:sym typeface="Ubuntu Medium"/>
              </a:rPr>
              <a:t>7211</a:t>
            </a:r>
            <a:endParaRPr sz="1800">
              <a:solidFill>
                <a:srgbClr val="FFFF00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epochs=</a:t>
            </a:r>
            <a:r>
              <a:rPr lang="en-US" sz="1800">
                <a:solidFill>
                  <a:srgbClr val="FFFF00"/>
                </a:solidFill>
                <a:latin typeface="Ubuntu Medium"/>
                <a:ea typeface="Ubuntu Medium"/>
                <a:cs typeface="Ubuntu Medium"/>
                <a:sym typeface="Ubuntu Medium"/>
              </a:rPr>
              <a:t>100</a:t>
            </a:r>
            <a:endParaRPr sz="1800">
              <a:solidFill>
                <a:srgbClr val="FFFF00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batch_size=</a:t>
            </a:r>
            <a:r>
              <a:rPr lang="en-US" sz="1800">
                <a:solidFill>
                  <a:srgbClr val="FFFF00"/>
                </a:solidFill>
                <a:latin typeface="Ubuntu Medium"/>
                <a:ea typeface="Ubuntu Medium"/>
                <a:cs typeface="Ubuntu Medium"/>
                <a:sym typeface="Ubuntu Medium"/>
              </a:rPr>
              <a:t>128</a:t>
            </a:r>
            <a:endParaRPr sz="1800">
              <a:solidFill>
                <a:srgbClr val="FFFF00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223" name="Google Shape;223;g2582f1f4ab1_16_2"/>
          <p:cNvSpPr/>
          <p:nvPr/>
        </p:nvSpPr>
        <p:spPr>
          <a:xfrm>
            <a:off x="5283550" y="2150600"/>
            <a:ext cx="4048200" cy="3588600"/>
          </a:xfrm>
          <a:prstGeom prst="roundRect">
            <a:avLst>
              <a:gd fmla="val 16667" name="adj"/>
            </a:avLst>
          </a:prstGeom>
          <a:solidFill>
            <a:srgbClr val="1E2537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kfold</a:t>
            </a:r>
            <a:endParaRPr sz="1800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(</a:t>
            </a:r>
            <a:r>
              <a:rPr lang="en-US" sz="1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n_splits=</a:t>
            </a:r>
            <a:r>
              <a:rPr lang="en-US" sz="1800">
                <a:solidFill>
                  <a:srgbClr val="FFFF00"/>
                </a:solidFill>
                <a:latin typeface="Ubuntu Medium"/>
                <a:ea typeface="Ubuntu Medium"/>
                <a:cs typeface="Ubuntu Medium"/>
                <a:sym typeface="Ubuntu Medium"/>
              </a:rPr>
              <a:t>8, </a:t>
            </a:r>
            <a:r>
              <a:rPr lang="en-US" sz="1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random_state</a:t>
            </a:r>
            <a:r>
              <a:rPr lang="en-US" sz="1800">
                <a:solidFill>
                  <a:srgbClr val="FFFF00"/>
                </a:solidFill>
                <a:latin typeface="Ubuntu Medium"/>
                <a:ea typeface="Ubuntu Medium"/>
                <a:cs typeface="Ubuntu Medium"/>
                <a:sym typeface="Ubuntu Medium"/>
              </a:rPr>
              <a:t>=623</a:t>
            </a:r>
            <a:r>
              <a:rPr lang="en-US" sz="18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)</a:t>
            </a:r>
            <a:endParaRPr sz="1800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VotingClassifier </a:t>
            </a:r>
            <a:r>
              <a:rPr lang="en-US" sz="18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(</a:t>
            </a:r>
            <a:r>
              <a:rPr lang="en-US" sz="1800">
                <a:solidFill>
                  <a:srgbClr val="FFFF00"/>
                </a:solidFill>
                <a:latin typeface="Ubuntu Medium"/>
                <a:ea typeface="Ubuntu Medium"/>
                <a:cs typeface="Ubuntu Medium"/>
                <a:sym typeface="Ubuntu Medium"/>
              </a:rPr>
              <a:t>XGB</a:t>
            </a:r>
            <a:r>
              <a:rPr lang="en-US" sz="18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+</a:t>
            </a:r>
            <a:r>
              <a:rPr lang="en-US" sz="1800">
                <a:solidFill>
                  <a:srgbClr val="FFFF00"/>
                </a:solidFill>
                <a:latin typeface="Ubuntu Medium"/>
                <a:ea typeface="Ubuntu Medium"/>
                <a:cs typeface="Ubuntu Medium"/>
                <a:sym typeface="Ubuntu Medium"/>
              </a:rPr>
              <a:t>LGBM</a:t>
            </a:r>
            <a:r>
              <a:rPr lang="en-US" sz="18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+</a:t>
            </a:r>
            <a:r>
              <a:rPr lang="en-US" sz="1800">
                <a:solidFill>
                  <a:srgbClr val="FFFF00"/>
                </a:solidFill>
                <a:latin typeface="Ubuntu Medium"/>
                <a:ea typeface="Ubuntu Medium"/>
                <a:cs typeface="Ubuntu Medium"/>
                <a:sym typeface="Ubuntu Medium"/>
              </a:rPr>
              <a:t>CAT</a:t>
            </a:r>
            <a:r>
              <a:rPr lang="en-US" sz="18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)</a:t>
            </a:r>
            <a:endParaRPr sz="1800">
              <a:solidFill>
                <a:srgbClr val="FFFF00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acc = </a:t>
            </a:r>
            <a:r>
              <a:rPr lang="en-US" sz="1800">
                <a:solidFill>
                  <a:srgbClr val="FFFF00"/>
                </a:solidFill>
                <a:latin typeface="Ubuntu Medium"/>
                <a:ea typeface="Ubuntu Medium"/>
                <a:cs typeface="Ubuntu Medium"/>
                <a:sym typeface="Ubuntu Medium"/>
              </a:rPr>
              <a:t>cross_val_score</a:t>
            </a:r>
            <a:r>
              <a:rPr lang="en-US" sz="18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(model, x, y, cv=</a:t>
            </a:r>
            <a:r>
              <a:rPr lang="en-US" sz="1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kfold</a:t>
            </a:r>
            <a:r>
              <a:rPr lang="en-US" sz="18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)</a:t>
            </a:r>
            <a:endParaRPr sz="1800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7d9c974f4_5_0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424B6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4B64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229" name="Google Shape;229;g257d9c974f4_5_0"/>
          <p:cNvCxnSpPr/>
          <p:nvPr/>
        </p:nvCxnSpPr>
        <p:spPr>
          <a:xfrm>
            <a:off x="0" y="498386"/>
            <a:ext cx="501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g257d9c974f4_5_0"/>
          <p:cNvSpPr txBox="1"/>
          <p:nvPr/>
        </p:nvSpPr>
        <p:spPr>
          <a:xfrm>
            <a:off x="5685225" y="3075775"/>
            <a:ext cx="185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00"/>
                </a:solidFill>
              </a:rPr>
              <a:t>Deep Learning</a:t>
            </a:r>
            <a:endParaRPr b="1" sz="1800">
              <a:solidFill>
                <a:srgbClr val="FFFF00"/>
              </a:solidFill>
            </a:endParaRPr>
          </a:p>
        </p:txBody>
      </p:sp>
      <p:sp>
        <p:nvSpPr>
          <p:cNvPr id="231" name="Google Shape;231;g257d9c974f4_5_0"/>
          <p:cNvSpPr txBox="1"/>
          <p:nvPr/>
        </p:nvSpPr>
        <p:spPr>
          <a:xfrm>
            <a:off x="5448075" y="5336600"/>
            <a:ext cx="233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00"/>
                </a:solidFill>
              </a:rPr>
              <a:t>Machine Learning</a:t>
            </a:r>
            <a:endParaRPr b="1" sz="1800">
              <a:solidFill>
                <a:srgbClr val="FFFF00"/>
              </a:solidFill>
            </a:endParaRPr>
          </a:p>
        </p:txBody>
      </p:sp>
      <p:pic>
        <p:nvPicPr>
          <p:cNvPr id="232" name="Google Shape;232;g257d9c974f4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275" y="4177925"/>
            <a:ext cx="2076450" cy="213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57d9c974f4_5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8275" y="1664175"/>
            <a:ext cx="2076450" cy="21304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g257d9c974f4_5_0"/>
          <p:cNvCxnSpPr/>
          <p:nvPr/>
        </p:nvCxnSpPr>
        <p:spPr>
          <a:xfrm flipH="1">
            <a:off x="511814" y="912000"/>
            <a:ext cx="193200" cy="24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g257d9c974f4_5_0"/>
          <p:cNvSpPr/>
          <p:nvPr/>
        </p:nvSpPr>
        <p:spPr>
          <a:xfrm>
            <a:off x="450100" y="204425"/>
            <a:ext cx="7554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04. 수행 결과 - 평가, 예측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236" name="Google Shape;236;g257d9c974f4_5_0"/>
          <p:cNvSpPr txBox="1"/>
          <p:nvPr/>
        </p:nvSpPr>
        <p:spPr>
          <a:xfrm>
            <a:off x="643541" y="919925"/>
            <a:ext cx="57996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CCCCC"/>
                </a:solidFill>
              </a:rPr>
              <a:t>Accuracy 값 측정 - DL / ML</a:t>
            </a:r>
            <a:endParaRPr sz="2400">
              <a:solidFill>
                <a:srgbClr val="CCCCCC"/>
              </a:solidFill>
            </a:endParaRPr>
          </a:p>
        </p:txBody>
      </p:sp>
      <p:pic>
        <p:nvPicPr>
          <p:cNvPr id="237" name="Google Shape;237;g257d9c974f4_5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3975" y="4614750"/>
            <a:ext cx="4734499" cy="7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57d9c974f4_5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9250" y="2256662"/>
            <a:ext cx="3921058" cy="8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10"/>
          <p:cNvPicPr preferRelativeResize="0"/>
          <p:nvPr/>
        </p:nvPicPr>
        <p:blipFill rotWithShape="1">
          <a:blip r:embed="rId3">
            <a:alphaModFix/>
          </a:blip>
          <a:srcRect b="0" l="31023" r="38905" t="7863"/>
          <a:stretch/>
        </p:blipFill>
        <p:spPr>
          <a:xfrm>
            <a:off x="4963889" y="0"/>
            <a:ext cx="493981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0"/>
          <p:cNvSpPr/>
          <p:nvPr/>
        </p:nvSpPr>
        <p:spPr>
          <a:xfrm>
            <a:off x="-1" y="0"/>
            <a:ext cx="4963800" cy="6858000"/>
          </a:xfrm>
          <a:prstGeom prst="rect">
            <a:avLst/>
          </a:prstGeom>
          <a:solidFill>
            <a:srgbClr val="424B6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24B64"/>
                </a:solidFill>
                <a:latin typeface="Gulim"/>
                <a:ea typeface="Gulim"/>
                <a:cs typeface="Gulim"/>
                <a:sym typeface="Gulim"/>
              </a:rPr>
              <a:t>ㅍㅍ</a:t>
            </a:r>
            <a:endParaRPr sz="1800">
              <a:solidFill>
                <a:srgbClr val="424B64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grpSp>
        <p:nvGrpSpPr>
          <p:cNvPr id="245" name="Google Shape;245;p10"/>
          <p:cNvGrpSpPr/>
          <p:nvPr/>
        </p:nvGrpSpPr>
        <p:grpSpPr>
          <a:xfrm>
            <a:off x="6067753" y="1665288"/>
            <a:ext cx="2767106" cy="3578225"/>
            <a:chOff x="5484813" y="1665288"/>
            <a:chExt cx="2767106" cy="3578225"/>
          </a:xfrm>
        </p:grpSpPr>
        <p:sp>
          <p:nvSpPr>
            <p:cNvPr id="246" name="Google Shape;246;p10"/>
            <p:cNvSpPr/>
            <p:nvPr/>
          </p:nvSpPr>
          <p:spPr>
            <a:xfrm>
              <a:off x="5484813" y="1665288"/>
              <a:ext cx="2732087" cy="3578225"/>
            </a:xfrm>
            <a:prstGeom prst="rect">
              <a:avLst/>
            </a:prstGeom>
            <a:solidFill>
              <a:srgbClr val="1E25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10"/>
            <p:cNvGrpSpPr/>
            <p:nvPr/>
          </p:nvGrpSpPr>
          <p:grpSpPr>
            <a:xfrm>
              <a:off x="5738719" y="2954338"/>
              <a:ext cx="2513200" cy="981075"/>
              <a:chOff x="1209582" y="2942083"/>
              <a:chExt cx="2513199" cy="981076"/>
            </a:xfrm>
          </p:grpSpPr>
          <p:sp>
            <p:nvSpPr>
              <p:cNvPr id="248" name="Google Shape;248;p10"/>
              <p:cNvSpPr txBox="1"/>
              <p:nvPr/>
            </p:nvSpPr>
            <p:spPr>
              <a:xfrm>
                <a:off x="1209582" y="2942083"/>
                <a:ext cx="2513199" cy="5704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8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1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Project</a:t>
                </a:r>
                <a:endParaRPr b="1" sz="3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10"/>
              <p:cNvSpPr txBox="1"/>
              <p:nvPr/>
            </p:nvSpPr>
            <p:spPr>
              <a:xfrm>
                <a:off x="1274763" y="3335783"/>
                <a:ext cx="2382837" cy="5873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8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1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Result</a:t>
                </a:r>
                <a:endParaRPr/>
              </a:p>
            </p:txBody>
          </p:sp>
        </p:grpSp>
        <p:cxnSp>
          <p:nvCxnSpPr>
            <p:cNvPr id="250" name="Google Shape;250;p10"/>
            <p:cNvCxnSpPr/>
            <p:nvPr/>
          </p:nvCxnSpPr>
          <p:spPr>
            <a:xfrm flipH="1">
              <a:off x="5681663" y="2922588"/>
              <a:ext cx="192087" cy="24765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1" name="Google Shape;251;p10"/>
          <p:cNvGrpSpPr/>
          <p:nvPr/>
        </p:nvGrpSpPr>
        <p:grpSpPr>
          <a:xfrm>
            <a:off x="730090" y="3840097"/>
            <a:ext cx="3465232" cy="2919099"/>
            <a:chOff x="794850" y="4412319"/>
            <a:chExt cx="2997346" cy="1583283"/>
          </a:xfrm>
        </p:grpSpPr>
        <p:cxnSp>
          <p:nvCxnSpPr>
            <p:cNvPr id="252" name="Google Shape;252;p10"/>
            <p:cNvCxnSpPr/>
            <p:nvPr/>
          </p:nvCxnSpPr>
          <p:spPr>
            <a:xfrm flipH="1">
              <a:off x="794850" y="4412319"/>
              <a:ext cx="193223" cy="247689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3" name="Google Shape;253;p10"/>
            <p:cNvSpPr/>
            <p:nvPr/>
          </p:nvSpPr>
          <p:spPr>
            <a:xfrm>
              <a:off x="974651" y="4535015"/>
              <a:ext cx="2777100" cy="138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총평 및 피드백</a:t>
              </a:r>
              <a:endPara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FFFF00"/>
                  </a:solidFill>
                  <a:latin typeface="Ubuntu"/>
                  <a:ea typeface="Ubuntu"/>
                  <a:cs typeface="Ubuntu"/>
                  <a:sym typeface="Ubuntu"/>
                </a:rPr>
                <a:t>잘된 점</a:t>
              </a:r>
              <a:r>
                <a:rPr b="1" lang="en-US" sz="13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: 데이터 분석 goal에 적합한 프로젝트 진행이 된 점</a:t>
              </a:r>
              <a:endParaRPr b="1" sz="1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FFFF00"/>
                  </a:solidFill>
                  <a:latin typeface="Ubuntu"/>
                  <a:ea typeface="Ubuntu"/>
                  <a:cs typeface="Ubuntu"/>
                  <a:sym typeface="Ubuntu"/>
                </a:rPr>
                <a:t>부족한 점</a:t>
              </a:r>
              <a:r>
                <a:rPr b="1" lang="en-US" sz="13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: 데이터 PR하는 능력 </a:t>
              </a:r>
              <a:endParaRPr b="1" sz="1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FFFF00"/>
                  </a:solidFill>
                  <a:latin typeface="Ubuntu"/>
                  <a:ea typeface="Ubuntu"/>
                  <a:cs typeface="Ubuntu"/>
                  <a:sym typeface="Ubuntu"/>
                </a:rPr>
                <a:t>보완할 점</a:t>
              </a:r>
              <a:r>
                <a:rPr b="1" lang="en-US" sz="13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: 팀원 개개인의 역량을, 최대한 발휘할 수 있는 참여형 프로젝트가 되도록 노력</a:t>
              </a:r>
              <a:endParaRPr b="1" sz="1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254" name="Google Shape;254;p10"/>
            <p:cNvCxnSpPr/>
            <p:nvPr/>
          </p:nvCxnSpPr>
          <p:spPr>
            <a:xfrm flipH="1">
              <a:off x="3598973" y="5747913"/>
              <a:ext cx="193223" cy="247689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55" name="Google Shape;255;p10"/>
          <p:cNvCxnSpPr/>
          <p:nvPr/>
        </p:nvCxnSpPr>
        <p:spPr>
          <a:xfrm>
            <a:off x="0" y="498386"/>
            <a:ext cx="50144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10"/>
          <p:cNvSpPr/>
          <p:nvPr/>
        </p:nvSpPr>
        <p:spPr>
          <a:xfrm>
            <a:off x="603472" y="3273675"/>
            <a:ext cx="91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완성도 </a:t>
            </a:r>
            <a:endParaRPr b="1" sz="14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7" name="Google Shape;257;p10"/>
          <p:cNvSpPr/>
          <p:nvPr/>
        </p:nvSpPr>
        <p:spPr>
          <a:xfrm>
            <a:off x="3882887" y="1766623"/>
            <a:ext cx="55875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95점</a:t>
            </a:r>
            <a:endParaRPr b="1"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258" name="Google Shape;258;p10"/>
          <p:cNvGrpSpPr/>
          <p:nvPr/>
        </p:nvGrpSpPr>
        <p:grpSpPr>
          <a:xfrm>
            <a:off x="122375" y="1731525"/>
            <a:ext cx="1614173" cy="1337072"/>
            <a:chOff x="695" y="2918053"/>
            <a:chExt cx="1613850" cy="1336270"/>
          </a:xfrm>
        </p:grpSpPr>
        <p:sp>
          <p:nvSpPr>
            <p:cNvPr id="259" name="Google Shape;259;p10"/>
            <p:cNvSpPr/>
            <p:nvPr/>
          </p:nvSpPr>
          <p:spPr>
            <a:xfrm>
              <a:off x="164049" y="2918053"/>
              <a:ext cx="11238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데이터 분석</a:t>
              </a:r>
              <a:endParaRPr b="1" sz="11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695" y="3398364"/>
              <a:ext cx="1450500" cy="34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커뮤니케이션</a:t>
              </a:r>
              <a:endParaRPr b="1" sz="1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164045" y="3946823"/>
              <a:ext cx="14505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실무 활용도</a:t>
              </a:r>
              <a:endParaRPr b="1" sz="1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262" name="Google Shape;262;p10"/>
          <p:cNvSpPr/>
          <p:nvPr/>
        </p:nvSpPr>
        <p:spPr>
          <a:xfrm>
            <a:off x="3882885" y="2275786"/>
            <a:ext cx="558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92</a:t>
            </a:r>
            <a:r>
              <a:rPr b="1" lang="en-US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점</a:t>
            </a:r>
            <a:endParaRPr b="1"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3" name="Google Shape;263;p10"/>
          <p:cNvSpPr/>
          <p:nvPr/>
        </p:nvSpPr>
        <p:spPr>
          <a:xfrm>
            <a:off x="3882887" y="2784932"/>
            <a:ext cx="55875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89점</a:t>
            </a:r>
            <a:endParaRPr b="1"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3882887" y="3304477"/>
            <a:ext cx="55875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94점</a:t>
            </a:r>
            <a:endParaRPr b="1"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5" name="Google Shape;265;p10"/>
          <p:cNvSpPr/>
          <p:nvPr/>
        </p:nvSpPr>
        <p:spPr>
          <a:xfrm>
            <a:off x="450100" y="204425"/>
            <a:ext cx="7554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05 자체 평가 의견</a:t>
            </a:r>
            <a:endParaRPr b="1" sz="32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266" name="Google Shape;266;p10"/>
          <p:cNvSpPr/>
          <p:nvPr/>
        </p:nvSpPr>
        <p:spPr>
          <a:xfrm>
            <a:off x="1364847" y="2823887"/>
            <a:ext cx="2431500" cy="168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7" name="Google Shape;267;p10"/>
          <p:cNvSpPr/>
          <p:nvPr/>
        </p:nvSpPr>
        <p:spPr>
          <a:xfrm>
            <a:off x="1364850" y="2823875"/>
            <a:ext cx="2217300" cy="168300"/>
          </a:xfrm>
          <a:prstGeom prst="rect">
            <a:avLst/>
          </a:prstGeom>
          <a:solidFill>
            <a:srgbClr val="9AA2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8" name="Google Shape;268;p10"/>
          <p:cNvSpPr/>
          <p:nvPr/>
        </p:nvSpPr>
        <p:spPr>
          <a:xfrm>
            <a:off x="1364847" y="1805575"/>
            <a:ext cx="2431500" cy="168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9" name="Google Shape;269;p10"/>
          <p:cNvSpPr/>
          <p:nvPr/>
        </p:nvSpPr>
        <p:spPr>
          <a:xfrm>
            <a:off x="1364850" y="1805550"/>
            <a:ext cx="2309100" cy="168300"/>
          </a:xfrm>
          <a:prstGeom prst="rect">
            <a:avLst/>
          </a:prstGeom>
          <a:solidFill>
            <a:srgbClr val="9AA2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0" name="Google Shape;270;p10"/>
          <p:cNvSpPr/>
          <p:nvPr/>
        </p:nvSpPr>
        <p:spPr>
          <a:xfrm>
            <a:off x="1364850" y="2314750"/>
            <a:ext cx="2431500" cy="168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1" name="Google Shape;271;p10"/>
          <p:cNvSpPr/>
          <p:nvPr/>
        </p:nvSpPr>
        <p:spPr>
          <a:xfrm>
            <a:off x="1364850" y="2314725"/>
            <a:ext cx="2268300" cy="168300"/>
          </a:xfrm>
          <a:prstGeom prst="rect">
            <a:avLst/>
          </a:prstGeom>
          <a:solidFill>
            <a:srgbClr val="9AA2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1364847" y="3333025"/>
            <a:ext cx="2431500" cy="168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3" name="Google Shape;273;p10"/>
          <p:cNvSpPr/>
          <p:nvPr/>
        </p:nvSpPr>
        <p:spPr>
          <a:xfrm>
            <a:off x="1364850" y="3333000"/>
            <a:ext cx="2309100" cy="168300"/>
          </a:xfrm>
          <a:prstGeom prst="rect">
            <a:avLst/>
          </a:prstGeom>
          <a:solidFill>
            <a:srgbClr val="9AA2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4" name="Google Shape;274;p10"/>
          <p:cNvSpPr/>
          <p:nvPr/>
        </p:nvSpPr>
        <p:spPr>
          <a:xfrm>
            <a:off x="3735122" y="3916875"/>
            <a:ext cx="1717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00"/>
                </a:solidFill>
                <a:latin typeface="Ubuntu"/>
                <a:ea typeface="Ubuntu"/>
                <a:cs typeface="Ubuntu"/>
                <a:sym typeface="Ubuntu"/>
              </a:rPr>
              <a:t>92.5점</a:t>
            </a:r>
            <a:endParaRPr b="1" sz="1800">
              <a:solidFill>
                <a:srgbClr val="FF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424B6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280" name="Google Shape;280;p11"/>
          <p:cNvCxnSpPr/>
          <p:nvPr/>
        </p:nvCxnSpPr>
        <p:spPr>
          <a:xfrm>
            <a:off x="0" y="498386"/>
            <a:ext cx="50144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텍스트, 그래픽, 디자인이(가) 표시된 사진&#10;&#10;자동 생성된 설명" id="281" name="Google Shape;28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85" y="1685213"/>
            <a:ext cx="2324913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로고, 그래픽이(가) 표시된 사진&#10;&#10;자동 생성된 설명" id="282" name="Google Shape;28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301" y="3374024"/>
            <a:ext cx="3643425" cy="881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폰트, 그래픽, 로고, 텍스트이(가) 표시된 사진&#10;&#10;자동 생성된 설명" id="283" name="Google Shape;28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74975" y="4985125"/>
            <a:ext cx="3549775" cy="1230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로고, 폰트, 그래픽이(가) 표시된 사진&#10;&#10;자동 생성된 설명" id="284" name="Google Shape;284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7650" y="4661575"/>
            <a:ext cx="2661260" cy="155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로고, 그래픽이(가) 표시된 사진&#10;&#10;자동 생성된 설명" id="285" name="Google Shape;285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87838" y="3121316"/>
            <a:ext cx="2591337" cy="15542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로고, 그래픽이(가) 표시된 사진&#10;&#10;자동 생성된 설명" id="286" name="Google Shape;286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9250" y="1685225"/>
            <a:ext cx="3729925" cy="13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1"/>
          <p:cNvSpPr/>
          <p:nvPr/>
        </p:nvSpPr>
        <p:spPr>
          <a:xfrm>
            <a:off x="450100" y="280625"/>
            <a:ext cx="7554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개발 환경에 활용한 도구 + 참고 레퍼런스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288" name="Google Shape;288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81199" y="1685225"/>
            <a:ext cx="2086925" cy="2075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81200" y="4214928"/>
            <a:ext cx="2086925" cy="2000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1E253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95" name="Google Shape;295;p12"/>
          <p:cNvSpPr/>
          <p:nvPr/>
        </p:nvSpPr>
        <p:spPr>
          <a:xfrm>
            <a:off x="3222625" y="1698625"/>
            <a:ext cx="3460750" cy="34607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grpSp>
        <p:nvGrpSpPr>
          <p:cNvPr id="296" name="Google Shape;296;p12"/>
          <p:cNvGrpSpPr/>
          <p:nvPr/>
        </p:nvGrpSpPr>
        <p:grpSpPr>
          <a:xfrm>
            <a:off x="2540794" y="1889918"/>
            <a:ext cx="4824412" cy="3140509"/>
            <a:chOff x="2540794" y="2237509"/>
            <a:chExt cx="4824412" cy="3140509"/>
          </a:xfrm>
        </p:grpSpPr>
        <p:grpSp>
          <p:nvGrpSpPr>
            <p:cNvPr id="297" name="Google Shape;297;p12"/>
            <p:cNvGrpSpPr/>
            <p:nvPr/>
          </p:nvGrpSpPr>
          <p:grpSpPr>
            <a:xfrm>
              <a:off x="2540794" y="2600325"/>
              <a:ext cx="4824412" cy="2268894"/>
              <a:chOff x="2162014" y="2254250"/>
              <a:chExt cx="4824412" cy="2268894"/>
            </a:xfrm>
          </p:grpSpPr>
          <p:sp>
            <p:nvSpPr>
              <p:cNvPr id="298" name="Google Shape;298;p12"/>
              <p:cNvSpPr txBox="1"/>
              <p:nvPr/>
            </p:nvSpPr>
            <p:spPr>
              <a:xfrm>
                <a:off x="2655726" y="2254250"/>
                <a:ext cx="3836988" cy="83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8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4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THANK</a:t>
                </a:r>
                <a:endParaRPr/>
              </a:p>
            </p:txBody>
          </p:sp>
          <p:sp>
            <p:nvSpPr>
              <p:cNvPr id="299" name="Google Shape;299;p12"/>
              <p:cNvSpPr txBox="1"/>
              <p:nvPr/>
            </p:nvSpPr>
            <p:spPr>
              <a:xfrm>
                <a:off x="2162014" y="2890838"/>
                <a:ext cx="4824412" cy="16323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8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4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YOU</a:t>
                </a:r>
                <a:endParaRPr sz="1800">
                  <a:solidFill>
                    <a:schemeClr val="lt1"/>
                  </a:solidFill>
                  <a:latin typeface="Gulim"/>
                  <a:ea typeface="Gulim"/>
                  <a:cs typeface="Gulim"/>
                  <a:sym typeface="Gulim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5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 Q</a:t>
                </a:r>
                <a:r>
                  <a:rPr b="1" lang="en-US" sz="4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r>
                  <a:rPr b="1" lang="en-US" sz="5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A?</a:t>
                </a:r>
                <a:endParaRPr/>
              </a:p>
            </p:txBody>
          </p:sp>
        </p:grpSp>
        <p:grpSp>
          <p:nvGrpSpPr>
            <p:cNvPr id="300" name="Google Shape;300;p12"/>
            <p:cNvGrpSpPr/>
            <p:nvPr/>
          </p:nvGrpSpPr>
          <p:grpSpPr>
            <a:xfrm>
              <a:off x="3427651" y="2237509"/>
              <a:ext cx="3099898" cy="3140509"/>
              <a:chOff x="2952739" y="2383559"/>
              <a:chExt cx="3099198" cy="3140509"/>
            </a:xfrm>
          </p:grpSpPr>
          <p:cxnSp>
            <p:nvCxnSpPr>
              <p:cNvPr id="301" name="Google Shape;301;p12"/>
              <p:cNvCxnSpPr/>
              <p:nvPr/>
            </p:nvCxnSpPr>
            <p:spPr>
              <a:xfrm flipH="1">
                <a:off x="2952739" y="2383559"/>
                <a:ext cx="193179" cy="24765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2" name="Google Shape;302;p12"/>
              <p:cNvCxnSpPr/>
              <p:nvPr/>
            </p:nvCxnSpPr>
            <p:spPr>
              <a:xfrm flipH="1">
                <a:off x="5858758" y="5276418"/>
                <a:ext cx="193179" cy="24765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cxnSp>
        <p:nvCxnSpPr>
          <p:cNvPr id="303" name="Google Shape;303;p12"/>
          <p:cNvCxnSpPr/>
          <p:nvPr/>
        </p:nvCxnSpPr>
        <p:spPr>
          <a:xfrm>
            <a:off x="0" y="498386"/>
            <a:ext cx="50144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12"/>
          <p:cNvSpPr txBox="1"/>
          <p:nvPr/>
        </p:nvSpPr>
        <p:spPr>
          <a:xfrm rot="5400000">
            <a:off x="7882165" y="3424238"/>
            <a:ext cx="2767013" cy="217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YOURNAME</a:t>
            </a:r>
            <a:endParaRPr/>
          </a:p>
        </p:txBody>
      </p:sp>
      <p:cxnSp>
        <p:nvCxnSpPr>
          <p:cNvPr id="305" name="Google Shape;305;p12"/>
          <p:cNvCxnSpPr/>
          <p:nvPr/>
        </p:nvCxnSpPr>
        <p:spPr>
          <a:xfrm>
            <a:off x="9278458" y="4452145"/>
            <a:ext cx="0" cy="184279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12"/>
          <p:cNvSpPr/>
          <p:nvPr/>
        </p:nvSpPr>
        <p:spPr>
          <a:xfrm>
            <a:off x="564875" y="263425"/>
            <a:ext cx="7554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질문 있으신가요?</a:t>
            </a:r>
            <a:endParaRPr b="1"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424B6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5032915" y="749300"/>
            <a:ext cx="3830814" cy="5359400"/>
          </a:xfrm>
          <a:prstGeom prst="rect">
            <a:avLst/>
          </a:prstGeom>
          <a:solidFill>
            <a:srgbClr val="424B6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pic>
        <p:nvPicPr>
          <p:cNvPr id="30" name="Google Shape;30;p3"/>
          <p:cNvPicPr preferRelativeResize="0"/>
          <p:nvPr/>
        </p:nvPicPr>
        <p:blipFill rotWithShape="1">
          <a:blip r:embed="rId3">
            <a:alphaModFix/>
          </a:blip>
          <a:srcRect b="9532" l="0" r="17682" t="0"/>
          <a:stretch/>
        </p:blipFill>
        <p:spPr>
          <a:xfrm>
            <a:off x="1042270" y="749300"/>
            <a:ext cx="3990645" cy="5359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" name="Google Shape;31;p3"/>
          <p:cNvGrpSpPr/>
          <p:nvPr/>
        </p:nvGrpSpPr>
        <p:grpSpPr>
          <a:xfrm>
            <a:off x="5378450" y="1507597"/>
            <a:ext cx="2382838" cy="978428"/>
            <a:chOff x="1439904" y="1465775"/>
            <a:chExt cx="5127071" cy="977807"/>
          </a:xfrm>
        </p:grpSpPr>
        <p:sp>
          <p:nvSpPr>
            <p:cNvPr id="32" name="Google Shape;32;p3"/>
            <p:cNvSpPr txBox="1"/>
            <p:nvPr/>
          </p:nvSpPr>
          <p:spPr>
            <a:xfrm>
              <a:off x="1439904" y="1465775"/>
              <a:ext cx="5127071" cy="5854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"/>
            <p:cNvSpPr txBox="1"/>
            <p:nvPr/>
          </p:nvSpPr>
          <p:spPr>
            <a:xfrm>
              <a:off x="1439904" y="1858166"/>
              <a:ext cx="5127071" cy="5854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4" name="Google Shape;34;p3"/>
          <p:cNvCxnSpPr/>
          <p:nvPr/>
        </p:nvCxnSpPr>
        <p:spPr>
          <a:xfrm flipH="1">
            <a:off x="5243513" y="1287463"/>
            <a:ext cx="193207" cy="247465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" name="Google Shape;35;p3"/>
          <p:cNvSpPr/>
          <p:nvPr/>
        </p:nvSpPr>
        <p:spPr>
          <a:xfrm>
            <a:off x="6000933" y="3302653"/>
            <a:ext cx="1326241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1. </a:t>
            </a:r>
            <a:r>
              <a:rPr b="1" lang="en-US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팀 구성 및 역할</a:t>
            </a:r>
            <a:endParaRPr b="1" i="0" sz="1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2. </a:t>
            </a:r>
            <a:r>
              <a:rPr b="1" lang="en-US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목표 수립</a:t>
            </a:r>
            <a:endParaRPr b="1" i="0" sz="1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6" name="Google Shape;36;p3"/>
          <p:cNvPicPr preferRelativeResize="0"/>
          <p:nvPr/>
        </p:nvPicPr>
        <p:blipFill rotWithShape="1">
          <a:blip r:embed="rId4">
            <a:alphaModFix/>
          </a:blip>
          <a:srcRect b="-963" l="40991" r="47964" t="51800"/>
          <a:stretch/>
        </p:blipFill>
        <p:spPr>
          <a:xfrm>
            <a:off x="5515158" y="3303588"/>
            <a:ext cx="396875" cy="436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3"/>
          <p:cNvPicPr preferRelativeResize="0"/>
          <p:nvPr/>
        </p:nvPicPr>
        <p:blipFill rotWithShape="1">
          <a:blip r:embed="rId5">
            <a:alphaModFix/>
          </a:blip>
          <a:srcRect b="6026" l="53125" r="35830" t="57473"/>
          <a:stretch/>
        </p:blipFill>
        <p:spPr>
          <a:xfrm>
            <a:off x="5484995" y="4960938"/>
            <a:ext cx="39687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3"/>
          <p:cNvPicPr preferRelativeResize="0"/>
          <p:nvPr/>
        </p:nvPicPr>
        <p:blipFill rotWithShape="1">
          <a:blip r:embed="rId4">
            <a:alphaModFix/>
          </a:blip>
          <a:srcRect b="2736" l="15286" r="73668" t="48100"/>
          <a:stretch/>
        </p:blipFill>
        <p:spPr>
          <a:xfrm>
            <a:off x="5499283" y="4119563"/>
            <a:ext cx="396875" cy="4365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Google Shape;39;p3"/>
          <p:cNvGrpSpPr/>
          <p:nvPr/>
        </p:nvGrpSpPr>
        <p:grpSpPr>
          <a:xfrm>
            <a:off x="5473435" y="3127375"/>
            <a:ext cx="3111925" cy="2378075"/>
            <a:chOff x="5639609" y="3128140"/>
            <a:chExt cx="2105896" cy="2377440"/>
          </a:xfrm>
        </p:grpSpPr>
        <p:cxnSp>
          <p:nvCxnSpPr>
            <p:cNvPr id="40" name="Google Shape;40;p3"/>
            <p:cNvCxnSpPr/>
            <p:nvPr/>
          </p:nvCxnSpPr>
          <p:spPr>
            <a:xfrm rot="10800000">
              <a:off x="5639609" y="3128140"/>
              <a:ext cx="2105896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" name="Google Shape;41;p3"/>
            <p:cNvCxnSpPr/>
            <p:nvPr/>
          </p:nvCxnSpPr>
          <p:spPr>
            <a:xfrm rot="10800000">
              <a:off x="5639609" y="5505580"/>
              <a:ext cx="2105896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" name="Google Shape;42;p3"/>
            <p:cNvCxnSpPr/>
            <p:nvPr/>
          </p:nvCxnSpPr>
          <p:spPr>
            <a:xfrm rot="10800000">
              <a:off x="5639609" y="4713100"/>
              <a:ext cx="2105896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3" name="Google Shape;43;p3"/>
            <p:cNvCxnSpPr/>
            <p:nvPr/>
          </p:nvCxnSpPr>
          <p:spPr>
            <a:xfrm rot="10800000">
              <a:off x="5639609" y="3920620"/>
              <a:ext cx="2105896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4" name="Google Shape;44;p3"/>
          <p:cNvSpPr/>
          <p:nvPr/>
        </p:nvSpPr>
        <p:spPr>
          <a:xfrm>
            <a:off x="6000933" y="4210739"/>
            <a:ext cx="225089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3. 수행 절차 및 방법</a:t>
            </a:r>
            <a:endParaRPr b="1" i="0" sz="1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5" name="Google Shape;45;p3"/>
          <p:cNvSpPr/>
          <p:nvPr/>
        </p:nvSpPr>
        <p:spPr>
          <a:xfrm>
            <a:off x="6000933" y="4873166"/>
            <a:ext cx="1543989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4. 수행 결과</a:t>
            </a:r>
            <a:endParaRPr i="0" sz="1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5. 자체 평가 의견</a:t>
            </a:r>
            <a:endParaRPr b="1" i="0" sz="1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6" name="Google Shape;46;p3"/>
          <p:cNvCxnSpPr/>
          <p:nvPr/>
        </p:nvCxnSpPr>
        <p:spPr>
          <a:xfrm>
            <a:off x="0" y="498386"/>
            <a:ext cx="50144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" name="Google Shape;47;p3"/>
          <p:cNvSpPr txBox="1"/>
          <p:nvPr/>
        </p:nvSpPr>
        <p:spPr>
          <a:xfrm>
            <a:off x="5382419" y="1257299"/>
            <a:ext cx="29510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프로젝트 목차</a:t>
            </a:r>
            <a:endParaRPr b="1" i="0" sz="36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48" name="Google Shape;48;p3"/>
          <p:cNvGrpSpPr/>
          <p:nvPr/>
        </p:nvGrpSpPr>
        <p:grpSpPr>
          <a:xfrm>
            <a:off x="7883318" y="3307673"/>
            <a:ext cx="899450" cy="2056874"/>
            <a:chOff x="7049592" y="3307961"/>
            <a:chExt cx="899900" cy="2055846"/>
          </a:xfrm>
        </p:grpSpPr>
        <p:sp>
          <p:nvSpPr>
            <p:cNvPr id="49" name="Google Shape;49;p3"/>
            <p:cNvSpPr txBox="1"/>
            <p:nvPr/>
          </p:nvSpPr>
          <p:spPr>
            <a:xfrm>
              <a:off x="7049592" y="3307961"/>
              <a:ext cx="889500" cy="46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00" u="none" cap="none" strike="noStrik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1" i="1" sz="2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"/>
            <p:cNvSpPr txBox="1"/>
            <p:nvPr/>
          </p:nvSpPr>
          <p:spPr>
            <a:xfrm>
              <a:off x="7059992" y="4901207"/>
              <a:ext cx="889500" cy="46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00" u="none" cap="none" strike="noStrik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b="0" i="0" sz="1800" u="none" cap="none" strike="noStrike">
                <a:solidFill>
                  <a:schemeClr val="accent4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51" name="Google Shape;51;p3"/>
            <p:cNvSpPr txBox="1"/>
            <p:nvPr/>
          </p:nvSpPr>
          <p:spPr>
            <a:xfrm>
              <a:off x="7049592" y="4083998"/>
              <a:ext cx="889500" cy="46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00" u="none" cap="none" strike="noStrik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1800" u="none" cap="none" strike="noStrike">
                <a:solidFill>
                  <a:schemeClr val="accent4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424B6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4B64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57" name="Google Shape;57;p5"/>
          <p:cNvCxnSpPr/>
          <p:nvPr/>
        </p:nvCxnSpPr>
        <p:spPr>
          <a:xfrm>
            <a:off x="0" y="498386"/>
            <a:ext cx="50144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5"/>
          <p:cNvSpPr/>
          <p:nvPr/>
        </p:nvSpPr>
        <p:spPr>
          <a:xfrm>
            <a:off x="2895567" y="1613330"/>
            <a:ext cx="2092661" cy="4114800"/>
          </a:xfrm>
          <a:prstGeom prst="rect">
            <a:avLst/>
          </a:prstGeom>
          <a:solidFill>
            <a:srgbClr val="1E253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5098130" y="1602938"/>
            <a:ext cx="2092800" cy="4114800"/>
          </a:xfrm>
          <a:prstGeom prst="rect">
            <a:avLst/>
          </a:prstGeom>
          <a:solidFill>
            <a:srgbClr val="1E253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"/>
          <p:cNvSpPr/>
          <p:nvPr/>
        </p:nvSpPr>
        <p:spPr>
          <a:xfrm>
            <a:off x="7312118" y="1613330"/>
            <a:ext cx="2092661" cy="4114800"/>
          </a:xfrm>
          <a:prstGeom prst="rect">
            <a:avLst/>
          </a:prstGeom>
          <a:solidFill>
            <a:srgbClr val="1E253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5"/>
          <p:cNvSpPr/>
          <p:nvPr/>
        </p:nvSpPr>
        <p:spPr>
          <a:xfrm>
            <a:off x="5269380" y="5482069"/>
            <a:ext cx="152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2" name="Google Shape;62;p5"/>
          <p:cNvSpPr/>
          <p:nvPr/>
        </p:nvSpPr>
        <p:spPr>
          <a:xfrm>
            <a:off x="5381570" y="5948254"/>
            <a:ext cx="1719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" name="Google Shape;63;p5"/>
          <p:cNvSpPr/>
          <p:nvPr/>
        </p:nvSpPr>
        <p:spPr>
          <a:xfrm>
            <a:off x="7477537" y="5468939"/>
            <a:ext cx="152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4" name="Google Shape;64;p5"/>
          <p:cNvSpPr/>
          <p:nvPr/>
        </p:nvSpPr>
        <p:spPr>
          <a:xfrm>
            <a:off x="7589726" y="5935124"/>
            <a:ext cx="1719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폰트, 로고, 그래픽, 디자인이(가) 표시된 사진&#10;&#10;자동 생성된 설명" id="65" name="Google Shape;6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7266" y="2196596"/>
            <a:ext cx="1517603" cy="97890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5"/>
          <p:cNvSpPr/>
          <p:nvPr/>
        </p:nvSpPr>
        <p:spPr>
          <a:xfrm>
            <a:off x="692867" y="1602955"/>
            <a:ext cx="2092800" cy="4114800"/>
          </a:xfrm>
          <a:prstGeom prst="rect">
            <a:avLst/>
          </a:prstGeom>
          <a:solidFill>
            <a:srgbClr val="1E253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상징, 화이트, 디자인이(가) 표시된 사진&#10;&#10;자동 생성된 설명" id="67" name="Google Shape;6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0099" y="2125374"/>
            <a:ext cx="1078435" cy="13083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상징, 오렌지, 디자인이(가) 표시된 사진&#10;&#10;자동 생성된 설명" id="68" name="Google Shape;6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8785" y="2192482"/>
            <a:ext cx="1050715" cy="103909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450099" y="204425"/>
            <a:ext cx="5943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01 팀 구성 및 역할</a:t>
            </a:r>
            <a:endParaRPr b="0" i="0" sz="24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pic>
        <p:nvPicPr>
          <p:cNvPr descr="클립아트, 상징, 디자인이(가) 표시된 사진&#10;&#10;자동 생성된 설명" id="70" name="Google Shape;7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6556" y="2180213"/>
            <a:ext cx="1077152" cy="10636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5"/>
          <p:cNvGrpSpPr/>
          <p:nvPr/>
        </p:nvGrpSpPr>
        <p:grpSpPr>
          <a:xfrm>
            <a:off x="934924" y="3927932"/>
            <a:ext cx="1960660" cy="1297690"/>
            <a:chOff x="1009257" y="5185425"/>
            <a:chExt cx="1873719" cy="1219519"/>
          </a:xfrm>
        </p:grpSpPr>
        <p:sp>
          <p:nvSpPr>
            <p:cNvPr id="72" name="Google Shape;72;p5"/>
            <p:cNvSpPr/>
            <p:nvPr/>
          </p:nvSpPr>
          <p:spPr>
            <a:xfrm>
              <a:off x="1009257" y="5185425"/>
              <a:ext cx="15273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김명호</a:t>
              </a:r>
              <a:endPara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163076" y="5651344"/>
              <a:ext cx="1719900" cy="75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데이터 분석</a:t>
              </a:r>
              <a:endParaRPr sz="11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총괄 책임</a:t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74" name="Google Shape;74;p5"/>
          <p:cNvSpPr/>
          <p:nvPr/>
        </p:nvSpPr>
        <p:spPr>
          <a:xfrm>
            <a:off x="3044948" y="5482069"/>
            <a:ext cx="152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5" name="Google Shape;75;p5"/>
          <p:cNvSpPr/>
          <p:nvPr/>
        </p:nvSpPr>
        <p:spPr>
          <a:xfrm>
            <a:off x="3157138" y="5948254"/>
            <a:ext cx="1719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76" name="Google Shape;76;p5"/>
          <p:cNvGrpSpPr/>
          <p:nvPr/>
        </p:nvGrpSpPr>
        <p:grpSpPr>
          <a:xfrm>
            <a:off x="3157143" y="3913033"/>
            <a:ext cx="1960660" cy="1297690"/>
            <a:chOff x="1009257" y="5185425"/>
            <a:chExt cx="1873719" cy="1219519"/>
          </a:xfrm>
        </p:grpSpPr>
        <p:sp>
          <p:nvSpPr>
            <p:cNvPr id="77" name="Google Shape;77;p5"/>
            <p:cNvSpPr/>
            <p:nvPr/>
          </p:nvSpPr>
          <p:spPr>
            <a:xfrm>
              <a:off x="1009257" y="5185425"/>
              <a:ext cx="15273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20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길현경</a:t>
              </a:r>
              <a:endPara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1163076" y="5651344"/>
              <a:ext cx="1719900" cy="75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11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데이터 분석</a:t>
              </a:r>
              <a:endParaRPr sz="11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sz="11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11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Ppt 제작 및 검수</a:t>
              </a:r>
              <a:endParaRPr b="1" sz="11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79" name="Google Shape;79;p5"/>
          <p:cNvGrpSpPr/>
          <p:nvPr/>
        </p:nvGrpSpPr>
        <p:grpSpPr>
          <a:xfrm>
            <a:off x="5351474" y="3913032"/>
            <a:ext cx="1960660" cy="1297690"/>
            <a:chOff x="1009257" y="5185425"/>
            <a:chExt cx="1873719" cy="1219519"/>
          </a:xfrm>
        </p:grpSpPr>
        <p:sp>
          <p:nvSpPr>
            <p:cNvPr id="80" name="Google Shape;80;p5"/>
            <p:cNvSpPr/>
            <p:nvPr/>
          </p:nvSpPr>
          <p:spPr>
            <a:xfrm>
              <a:off x="1009257" y="5185425"/>
              <a:ext cx="15273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20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김지민</a:t>
              </a:r>
              <a:endPara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1163076" y="5651344"/>
              <a:ext cx="1719900" cy="75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11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데이터 분석</a:t>
              </a:r>
              <a:endParaRPr sz="11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sz="11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11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Ppt 제작 및 검수</a:t>
              </a:r>
              <a:endParaRPr b="1" sz="11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82" name="Google Shape;82;p5"/>
          <p:cNvGrpSpPr/>
          <p:nvPr/>
        </p:nvGrpSpPr>
        <p:grpSpPr>
          <a:xfrm>
            <a:off x="7545799" y="3913032"/>
            <a:ext cx="1960660" cy="1297690"/>
            <a:chOff x="967280" y="5165244"/>
            <a:chExt cx="1873719" cy="1219519"/>
          </a:xfrm>
        </p:grpSpPr>
        <p:sp>
          <p:nvSpPr>
            <p:cNvPr id="83" name="Google Shape;83;p5"/>
            <p:cNvSpPr/>
            <p:nvPr/>
          </p:nvSpPr>
          <p:spPr>
            <a:xfrm>
              <a:off x="967280" y="5165244"/>
              <a:ext cx="15273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20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이찬희</a:t>
              </a:r>
              <a:endPara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1121099" y="5631163"/>
              <a:ext cx="1719900" cy="75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11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데이터 분석</a:t>
              </a:r>
              <a:endParaRPr sz="11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sz="11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11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Ppt 발표</a:t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424B6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424B64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grpSp>
        <p:nvGrpSpPr>
          <p:cNvPr id="90" name="Google Shape;90;p4"/>
          <p:cNvGrpSpPr/>
          <p:nvPr/>
        </p:nvGrpSpPr>
        <p:grpSpPr>
          <a:xfrm>
            <a:off x="511775" y="1064400"/>
            <a:ext cx="8668410" cy="926052"/>
            <a:chOff x="1127456" y="1354608"/>
            <a:chExt cx="8666677" cy="926052"/>
          </a:xfrm>
        </p:grpSpPr>
        <p:sp>
          <p:nvSpPr>
            <p:cNvPr id="91" name="Google Shape;91;p4"/>
            <p:cNvSpPr txBox="1"/>
            <p:nvPr/>
          </p:nvSpPr>
          <p:spPr>
            <a:xfrm>
              <a:off x="1259168" y="1362545"/>
              <a:ext cx="23823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00" u="none" cap="none" strike="noStrike">
                  <a:solidFill>
                    <a:srgbClr val="CCCCCC"/>
                  </a:solidFill>
                  <a:latin typeface="Ubuntu"/>
                  <a:ea typeface="Ubuntu"/>
                  <a:cs typeface="Ubuntu"/>
                  <a:sym typeface="Ubuntu"/>
                </a:rPr>
                <a:t>Our </a:t>
              </a:r>
              <a:endParaRPr sz="2800">
                <a:solidFill>
                  <a:srgbClr val="CCCCCC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2" name="Google Shape;92;p4"/>
            <p:cNvSpPr txBox="1"/>
            <p:nvPr/>
          </p:nvSpPr>
          <p:spPr>
            <a:xfrm>
              <a:off x="1262342" y="1756260"/>
              <a:ext cx="23823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00" u="none" cap="none" strike="noStrike">
                  <a:solidFill>
                    <a:srgbClr val="CCCCCC"/>
                  </a:solidFill>
                  <a:latin typeface="Ubuntu"/>
                  <a:ea typeface="Ubuntu"/>
                  <a:cs typeface="Ubuntu"/>
                  <a:sym typeface="Ubuntu"/>
                </a:rPr>
                <a:t>Mission</a:t>
              </a:r>
              <a:endParaRPr sz="2800">
                <a:solidFill>
                  <a:srgbClr val="CCCCCC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93" name="Google Shape;93;p4"/>
            <p:cNvCxnSpPr/>
            <p:nvPr/>
          </p:nvCxnSpPr>
          <p:spPr>
            <a:xfrm flipH="1">
              <a:off x="1127456" y="1354608"/>
              <a:ext cx="193200" cy="247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4" name="Google Shape;94;p4"/>
            <p:cNvSpPr/>
            <p:nvPr/>
          </p:nvSpPr>
          <p:spPr>
            <a:xfrm>
              <a:off x="3383133" y="1640416"/>
              <a:ext cx="6411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rgbClr val="00FF00"/>
                  </a:solidFill>
                  <a:latin typeface="Ubuntu"/>
                  <a:ea typeface="Ubuntu"/>
                  <a:cs typeface="Ubuntu"/>
                  <a:sym typeface="Ubuntu"/>
                </a:rPr>
                <a:t>신용카드 자격 적합 여부</a:t>
              </a:r>
              <a:r>
                <a:rPr b="1" i="0" lang="en-US" sz="2000" u="none" cap="none" strike="noStrik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를 판별하는 분석 및 모델링</a:t>
              </a:r>
              <a:endParaRPr b="1" i="0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95" name="Google Shape;95;p4"/>
          <p:cNvSpPr/>
          <p:nvPr/>
        </p:nvSpPr>
        <p:spPr>
          <a:xfrm>
            <a:off x="450102" y="204425"/>
            <a:ext cx="3764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200">
                <a:solidFill>
                  <a:schemeClr val="lt1"/>
                </a:solidFill>
              </a:rPr>
              <a:t>2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200">
                <a:solidFill>
                  <a:schemeClr val="lt1"/>
                </a:solidFill>
              </a:rPr>
              <a:t>목표 수립</a:t>
            </a:r>
            <a:endParaRPr b="0" i="0" sz="24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96" name="Google Shape;96;p4"/>
          <p:cNvCxnSpPr/>
          <p:nvPr/>
        </p:nvCxnSpPr>
        <p:spPr>
          <a:xfrm>
            <a:off x="0" y="498386"/>
            <a:ext cx="50144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4"/>
          <p:cNvSpPr txBox="1"/>
          <p:nvPr/>
        </p:nvSpPr>
        <p:spPr>
          <a:xfrm>
            <a:off x="754491" y="2497156"/>
            <a:ext cx="7878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"/>
              <a:buChar char="-"/>
            </a:pPr>
            <a:r>
              <a:rPr i="0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이번 프로젝트 분석을 통해</a:t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신용카드 자격 적합성(Credit Card Qualification)</a:t>
            </a:r>
            <a:r>
              <a:rPr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을 판별하는 모델을 개발하여</a:t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카드 사용 고객의 자격 조건</a:t>
            </a:r>
            <a:r>
              <a:rPr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을 관리하고자 한다.</a:t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텍스트, 스크린샷, 폰트, 로고이(가) 표시된 사진&#10;&#10;자동 생성된 설명" id="98" name="Google Shape;9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774" y="4215767"/>
            <a:ext cx="2744159" cy="1734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4023" y="3741473"/>
            <a:ext cx="2112525" cy="12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4500" y="3741450"/>
            <a:ext cx="2112525" cy="12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4025" y="5153563"/>
            <a:ext cx="2112525" cy="1270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4500" y="5158499"/>
            <a:ext cx="2112525" cy="1260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82f1f4ab1_13_5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424B6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424B64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08" name="Google Shape;108;g2582f1f4ab1_13_56"/>
          <p:cNvSpPr/>
          <p:nvPr/>
        </p:nvSpPr>
        <p:spPr>
          <a:xfrm>
            <a:off x="501300" y="206025"/>
            <a:ext cx="7372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수행 절차 및 방법 - 데이터 전처리 목차</a:t>
            </a:r>
            <a:endParaRPr b="0" i="0" sz="24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109" name="Google Shape;109;g2582f1f4ab1_13_56"/>
          <p:cNvCxnSpPr/>
          <p:nvPr/>
        </p:nvCxnSpPr>
        <p:spPr>
          <a:xfrm>
            <a:off x="0" y="498386"/>
            <a:ext cx="501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g2582f1f4ab1_13_56"/>
          <p:cNvSpPr/>
          <p:nvPr/>
        </p:nvSpPr>
        <p:spPr>
          <a:xfrm>
            <a:off x="2905694" y="1618088"/>
            <a:ext cx="3942300" cy="3926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1" name="Google Shape;111;g2582f1f4ab1_13_56"/>
          <p:cNvSpPr/>
          <p:nvPr/>
        </p:nvSpPr>
        <p:spPr>
          <a:xfrm>
            <a:off x="3429575" y="1990950"/>
            <a:ext cx="3801300" cy="3333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데이터 확인</a:t>
            </a:r>
            <a:endParaRPr sz="2000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라벨링</a:t>
            </a:r>
            <a:endParaRPr sz="2000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Heatmap</a:t>
            </a:r>
            <a:endParaRPr sz="2000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Outliers</a:t>
            </a:r>
            <a:endParaRPr sz="2000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Feature Importances</a:t>
            </a:r>
            <a:endParaRPr sz="2000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스케일링</a:t>
            </a:r>
            <a:endParaRPr sz="2000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grpSp>
        <p:nvGrpSpPr>
          <p:cNvPr id="112" name="Google Shape;112;g2582f1f4ab1_13_56"/>
          <p:cNvGrpSpPr/>
          <p:nvPr/>
        </p:nvGrpSpPr>
        <p:grpSpPr>
          <a:xfrm>
            <a:off x="3139046" y="1835129"/>
            <a:ext cx="3530940" cy="3563392"/>
            <a:chOff x="2952718" y="2383559"/>
            <a:chExt cx="3099219" cy="3140659"/>
          </a:xfrm>
        </p:grpSpPr>
        <p:cxnSp>
          <p:nvCxnSpPr>
            <p:cNvPr id="113" name="Google Shape;113;g2582f1f4ab1_13_56"/>
            <p:cNvCxnSpPr/>
            <p:nvPr/>
          </p:nvCxnSpPr>
          <p:spPr>
            <a:xfrm flipH="1">
              <a:off x="2952718" y="2383559"/>
              <a:ext cx="193200" cy="247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" name="Google Shape;114;g2582f1f4ab1_13_56"/>
            <p:cNvCxnSpPr/>
            <p:nvPr/>
          </p:nvCxnSpPr>
          <p:spPr>
            <a:xfrm flipH="1">
              <a:off x="5858737" y="5276418"/>
              <a:ext cx="193200" cy="247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7d9c974f4_11_1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424B6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4B64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120" name="Google Shape;120;g257d9c974f4_11_13"/>
          <p:cNvCxnSpPr/>
          <p:nvPr/>
        </p:nvCxnSpPr>
        <p:spPr>
          <a:xfrm>
            <a:off x="0" y="498386"/>
            <a:ext cx="501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g257d9c974f4_11_13"/>
          <p:cNvSpPr txBox="1"/>
          <p:nvPr/>
        </p:nvSpPr>
        <p:spPr>
          <a:xfrm>
            <a:off x="572716" y="970950"/>
            <a:ext cx="57996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CCCCC"/>
                </a:solidFill>
              </a:rPr>
              <a:t>데이터 확인</a:t>
            </a:r>
            <a:endParaRPr sz="2400">
              <a:solidFill>
                <a:srgbClr val="CCCCCC"/>
              </a:solidFill>
            </a:endParaRPr>
          </a:p>
        </p:txBody>
      </p:sp>
      <p:sp>
        <p:nvSpPr>
          <p:cNvPr id="122" name="Google Shape;122;g257d9c974f4_11_13"/>
          <p:cNvSpPr/>
          <p:nvPr/>
        </p:nvSpPr>
        <p:spPr>
          <a:xfrm>
            <a:off x="450100" y="204425"/>
            <a:ext cx="7554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03 수행 절차 및 방법 - 데이터 전처리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123" name="Google Shape;123;g257d9c974f4_11_13"/>
          <p:cNvSpPr txBox="1"/>
          <p:nvPr/>
        </p:nvSpPr>
        <p:spPr>
          <a:xfrm>
            <a:off x="684000" y="1840575"/>
            <a:ext cx="8538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-"/>
            </a:pPr>
            <a:r>
              <a:rPr lang="en-US" sz="1500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print(datasets.shape)</a:t>
            </a:r>
            <a:r>
              <a:rPr lang="en-US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를 통해  데이터의 개수는 </a:t>
            </a:r>
            <a:r>
              <a:rPr b="1"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245725</a:t>
            </a: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개, 컬럼의 개수는 </a:t>
            </a:r>
            <a:r>
              <a:rPr b="1"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11</a:t>
            </a: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개임을 확인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-"/>
            </a:pPr>
            <a:r>
              <a:rPr lang="en-US" sz="1500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print(datasets.columns)</a:t>
            </a:r>
            <a:r>
              <a:rPr lang="en-US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를 통해 컬럼에는 </a:t>
            </a:r>
            <a:r>
              <a:rPr b="1"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ID</a:t>
            </a: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b="1"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Gender</a:t>
            </a: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b="1"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Age</a:t>
            </a: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b="1"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Region_Code</a:t>
            </a: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b="1"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Occupation</a:t>
            </a: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b="1"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Channel_Code</a:t>
            </a: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b="1"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Vintage</a:t>
            </a: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b="1"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Credit_Product</a:t>
            </a: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b="1"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Avg_Account_Balance</a:t>
            </a: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b="1"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Is_Active</a:t>
            </a: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b="1"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Is_Lead</a:t>
            </a: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가 있음을 확인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4" name="Google Shape;124;g257d9c974f4_11_13"/>
          <p:cNvSpPr txBox="1"/>
          <p:nvPr/>
        </p:nvSpPr>
        <p:spPr>
          <a:xfrm>
            <a:off x="856175" y="4302925"/>
            <a:ext cx="42330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-"/>
            </a:pPr>
            <a:r>
              <a:rPr b="1"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ID</a:t>
            </a: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: 각 행의 unique한 값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-"/>
            </a:pPr>
            <a:r>
              <a:rPr b="1"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Gender: </a:t>
            </a: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고객의 </a:t>
            </a: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성별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-"/>
            </a:pPr>
            <a:r>
              <a:rPr b="1"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Age: </a:t>
            </a: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고객의 나이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-"/>
            </a:pPr>
            <a:r>
              <a:rPr b="1"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Region_Code: </a:t>
            </a: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고객의 지역 코드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-"/>
            </a:pPr>
            <a:r>
              <a:rPr b="1"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Occupation:</a:t>
            </a: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고객의 직업 분류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-"/>
            </a:pPr>
            <a:r>
              <a:rPr b="1"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Channel_Code: </a:t>
            </a: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고객의 유입 경로 코드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5" name="Google Shape;125;g257d9c974f4_11_13"/>
          <p:cNvSpPr txBox="1"/>
          <p:nvPr/>
        </p:nvSpPr>
        <p:spPr>
          <a:xfrm>
            <a:off x="4970475" y="4302925"/>
            <a:ext cx="41793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-"/>
            </a:pPr>
            <a:r>
              <a:rPr b="1"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Vintage: 계좌 개설 경과 기간</a:t>
            </a:r>
            <a:endParaRPr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-"/>
            </a:pPr>
            <a:r>
              <a:rPr b="1"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Credit_Product: </a:t>
            </a:r>
            <a:r>
              <a:rPr b="1"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신용 상품</a:t>
            </a:r>
            <a:endParaRPr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-"/>
            </a:pPr>
            <a:r>
              <a:rPr b="1"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Avg_Account_Balance: </a:t>
            </a: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평균 계좌 잔고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-"/>
            </a:pPr>
            <a:r>
              <a:rPr b="1"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Is_Active: </a:t>
            </a: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활성화 여부</a:t>
            </a:r>
            <a:endParaRPr b="1">
              <a:solidFill>
                <a:srgbClr val="FF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6" name="Google Shape;126;g257d9c974f4_11_13"/>
          <p:cNvSpPr txBox="1"/>
          <p:nvPr/>
        </p:nvSpPr>
        <p:spPr>
          <a:xfrm>
            <a:off x="511825" y="3690150"/>
            <a:ext cx="85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각 Feature의 의미</a:t>
            </a:r>
            <a:endParaRPr b="1"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7" name="Google Shape;127;g257d9c974f4_11_13"/>
          <p:cNvCxnSpPr/>
          <p:nvPr/>
        </p:nvCxnSpPr>
        <p:spPr>
          <a:xfrm flipH="1" rot="10800000">
            <a:off x="891600" y="4028850"/>
            <a:ext cx="8122800" cy="1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g257d9c974f4_11_13"/>
          <p:cNvCxnSpPr/>
          <p:nvPr/>
        </p:nvCxnSpPr>
        <p:spPr>
          <a:xfrm flipH="1">
            <a:off x="511814" y="912000"/>
            <a:ext cx="193200" cy="24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g257d9c974f4_11_13"/>
          <p:cNvSpPr txBox="1"/>
          <p:nvPr/>
        </p:nvSpPr>
        <p:spPr>
          <a:xfrm>
            <a:off x="1487925" y="3037175"/>
            <a:ext cx="6965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FFF00"/>
                </a:solidFill>
                <a:latin typeface="Ubuntu"/>
                <a:ea typeface="Ubuntu"/>
                <a:cs typeface="Ubuntu"/>
                <a:sym typeface="Ubuntu"/>
              </a:rPr>
              <a:t>Is_Lead: 자격 여부 (==Target, value=[0, 1])</a:t>
            </a: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57d9c974f4_6_5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424B6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4B64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135" name="Google Shape;135;g257d9c974f4_6_53"/>
          <p:cNvCxnSpPr/>
          <p:nvPr/>
        </p:nvCxnSpPr>
        <p:spPr>
          <a:xfrm>
            <a:off x="0" y="498386"/>
            <a:ext cx="501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g257d9c974f4_6_53"/>
          <p:cNvSpPr/>
          <p:nvPr/>
        </p:nvSpPr>
        <p:spPr>
          <a:xfrm>
            <a:off x="450100" y="204425"/>
            <a:ext cx="7554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03 수행 절차 및 방법 - 데이터 전처리</a:t>
            </a:r>
            <a:endParaRPr b="1" sz="3200">
              <a:solidFill>
                <a:schemeClr val="lt1"/>
              </a:solidFill>
            </a:endParaRPr>
          </a:p>
        </p:txBody>
      </p:sp>
      <p:grpSp>
        <p:nvGrpSpPr>
          <p:cNvPr id="137" name="Google Shape;137;g257d9c974f4_6_53"/>
          <p:cNvGrpSpPr/>
          <p:nvPr/>
        </p:nvGrpSpPr>
        <p:grpSpPr>
          <a:xfrm>
            <a:off x="511775" y="912000"/>
            <a:ext cx="5872150" cy="497050"/>
            <a:chOff x="898902" y="1430808"/>
            <a:chExt cx="5870976" cy="497050"/>
          </a:xfrm>
        </p:grpSpPr>
        <p:sp>
          <p:nvSpPr>
            <p:cNvPr id="138" name="Google Shape;138;g257d9c974f4_6_53"/>
            <p:cNvSpPr txBox="1"/>
            <p:nvPr/>
          </p:nvSpPr>
          <p:spPr>
            <a:xfrm>
              <a:off x="971478" y="1464958"/>
              <a:ext cx="57984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CCCCCC"/>
                  </a:solidFill>
                </a:rPr>
                <a:t>라벨링</a:t>
              </a:r>
              <a:endParaRPr sz="2400">
                <a:solidFill>
                  <a:srgbClr val="CCCCCC"/>
                </a:solidFill>
              </a:endParaRPr>
            </a:p>
          </p:txBody>
        </p:sp>
        <p:cxnSp>
          <p:nvCxnSpPr>
            <p:cNvPr id="139" name="Google Shape;139;g257d9c974f4_6_53"/>
            <p:cNvCxnSpPr/>
            <p:nvPr/>
          </p:nvCxnSpPr>
          <p:spPr>
            <a:xfrm flipH="1">
              <a:off x="898902" y="1430808"/>
              <a:ext cx="193200" cy="247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0" name="Google Shape;140;g257d9c974f4_6_53"/>
          <p:cNvSpPr/>
          <p:nvPr/>
        </p:nvSpPr>
        <p:spPr>
          <a:xfrm>
            <a:off x="1093800" y="2138650"/>
            <a:ext cx="7718400" cy="3603000"/>
          </a:xfrm>
          <a:prstGeom prst="roundRect">
            <a:avLst>
              <a:gd fmla="val 16667" name="adj"/>
            </a:avLst>
          </a:prstGeom>
          <a:solidFill>
            <a:srgbClr val="1E2537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257d9c974f4_6_53"/>
          <p:cNvSpPr txBox="1"/>
          <p:nvPr/>
        </p:nvSpPr>
        <p:spPr>
          <a:xfrm>
            <a:off x="1831750" y="3578488"/>
            <a:ext cx="1728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String</a:t>
            </a:r>
            <a:endParaRPr b="1" sz="35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2" name="Google Shape;142;g257d9c974f4_6_53"/>
          <p:cNvSpPr txBox="1"/>
          <p:nvPr/>
        </p:nvSpPr>
        <p:spPr>
          <a:xfrm>
            <a:off x="6487389" y="3578493"/>
            <a:ext cx="1612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0.XXf</a:t>
            </a:r>
            <a:endParaRPr b="1" sz="3500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3" name="Google Shape;143;g257d9c974f4_6_53"/>
          <p:cNvSpPr txBox="1"/>
          <p:nvPr/>
        </p:nvSpPr>
        <p:spPr>
          <a:xfrm>
            <a:off x="3485399" y="2531325"/>
            <a:ext cx="2935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00"/>
                </a:solidFill>
                <a:latin typeface="Ubuntu"/>
                <a:ea typeface="Ubuntu"/>
                <a:cs typeface="Ubuntu"/>
                <a:sym typeface="Ubuntu"/>
              </a:rPr>
              <a:t>LabelEncoder()</a:t>
            </a:r>
            <a:endParaRPr sz="2200">
              <a:solidFill>
                <a:srgbClr val="FFFF00"/>
              </a:solidFill>
            </a:endParaRPr>
          </a:p>
        </p:txBody>
      </p:sp>
      <p:sp>
        <p:nvSpPr>
          <p:cNvPr id="144" name="Google Shape;144;g257d9c974f4_6_53"/>
          <p:cNvSpPr/>
          <p:nvPr/>
        </p:nvSpPr>
        <p:spPr>
          <a:xfrm>
            <a:off x="4002825" y="3341925"/>
            <a:ext cx="2042100" cy="1306200"/>
          </a:xfrm>
          <a:prstGeom prst="rightArrow">
            <a:avLst>
              <a:gd fmla="val 50000" name="adj1"/>
              <a:gd fmla="val 7526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7d9c974f4_2_9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424B6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4B64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150" name="Google Shape;150;g257d9c974f4_2_9"/>
          <p:cNvCxnSpPr/>
          <p:nvPr/>
        </p:nvCxnSpPr>
        <p:spPr>
          <a:xfrm>
            <a:off x="0" y="498386"/>
            <a:ext cx="501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1" name="Google Shape;151;g257d9c974f4_2_9"/>
          <p:cNvPicPr preferRelativeResize="0"/>
          <p:nvPr/>
        </p:nvPicPr>
        <p:blipFill rotWithShape="1">
          <a:blip r:embed="rId3">
            <a:alphaModFix/>
          </a:blip>
          <a:srcRect b="1848" l="0" r="0" t="1858"/>
          <a:stretch/>
        </p:blipFill>
        <p:spPr>
          <a:xfrm>
            <a:off x="1833425" y="1377363"/>
            <a:ext cx="5981051" cy="482667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57d9c974f4_2_9"/>
          <p:cNvSpPr/>
          <p:nvPr/>
        </p:nvSpPr>
        <p:spPr>
          <a:xfrm>
            <a:off x="450100" y="204425"/>
            <a:ext cx="7554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0</a:t>
            </a:r>
            <a:r>
              <a:rPr b="1" lang="en-US" sz="3200">
                <a:solidFill>
                  <a:schemeClr val="lt1"/>
                </a:solidFill>
              </a:rPr>
              <a:t>3 수행 절차 및 방법 - 데이터 전처리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153" name="Google Shape;153;g257d9c974f4_2_9"/>
          <p:cNvSpPr txBox="1"/>
          <p:nvPr/>
        </p:nvSpPr>
        <p:spPr>
          <a:xfrm>
            <a:off x="3859000" y="6274000"/>
            <a:ext cx="1929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CCCCCC"/>
                </a:solidFill>
                <a:latin typeface="Ubuntu"/>
                <a:ea typeface="Ubuntu"/>
                <a:cs typeface="Ubuntu"/>
                <a:sym typeface="Ubuntu"/>
              </a:rPr>
              <a:t>&lt; 그림 1. Heatmap 그래프 &gt;</a:t>
            </a:r>
            <a:endParaRPr sz="1100">
              <a:solidFill>
                <a:srgbClr val="CCCCC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4" name="Google Shape;154;g257d9c974f4_2_9"/>
          <p:cNvSpPr/>
          <p:nvPr/>
        </p:nvSpPr>
        <p:spPr>
          <a:xfrm>
            <a:off x="2354825" y="5384725"/>
            <a:ext cx="4678200" cy="889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g257d9c974f4_2_9"/>
          <p:cNvGrpSpPr/>
          <p:nvPr/>
        </p:nvGrpSpPr>
        <p:grpSpPr>
          <a:xfrm>
            <a:off x="511775" y="912000"/>
            <a:ext cx="5931325" cy="470825"/>
            <a:chOff x="898902" y="1430808"/>
            <a:chExt cx="5930139" cy="470825"/>
          </a:xfrm>
        </p:grpSpPr>
        <p:sp>
          <p:nvSpPr>
            <p:cNvPr id="156" name="Google Shape;156;g257d9c974f4_2_9"/>
            <p:cNvSpPr txBox="1"/>
            <p:nvPr/>
          </p:nvSpPr>
          <p:spPr>
            <a:xfrm>
              <a:off x="1030641" y="1438733"/>
              <a:ext cx="57984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CCCCCC"/>
                  </a:solidFill>
                </a:rPr>
                <a:t>데이터 시각화 - Heatmap</a:t>
              </a:r>
              <a:endParaRPr sz="2400">
                <a:solidFill>
                  <a:srgbClr val="CCCCCC"/>
                </a:solidFill>
              </a:endParaRPr>
            </a:p>
          </p:txBody>
        </p:sp>
        <p:cxnSp>
          <p:nvCxnSpPr>
            <p:cNvPr id="157" name="Google Shape;157;g257d9c974f4_2_9"/>
            <p:cNvCxnSpPr/>
            <p:nvPr/>
          </p:nvCxnSpPr>
          <p:spPr>
            <a:xfrm flipH="1">
              <a:off x="898902" y="1430808"/>
              <a:ext cx="193200" cy="247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7d9c974f4_7_0"/>
          <p:cNvSpPr/>
          <p:nvPr/>
        </p:nvSpPr>
        <p:spPr>
          <a:xfrm>
            <a:off x="0" y="0"/>
            <a:ext cx="9923400" cy="6858000"/>
          </a:xfrm>
          <a:prstGeom prst="rect">
            <a:avLst/>
          </a:prstGeom>
          <a:solidFill>
            <a:srgbClr val="424B6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4B64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163" name="Google Shape;163;g257d9c974f4_7_0"/>
          <p:cNvCxnSpPr/>
          <p:nvPr/>
        </p:nvCxnSpPr>
        <p:spPr>
          <a:xfrm>
            <a:off x="0" y="498386"/>
            <a:ext cx="501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g257d9c974f4_7_0"/>
          <p:cNvSpPr txBox="1"/>
          <p:nvPr/>
        </p:nvSpPr>
        <p:spPr>
          <a:xfrm>
            <a:off x="643541" y="919925"/>
            <a:ext cx="579956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CCCCC"/>
                </a:solidFill>
              </a:rPr>
              <a:t>Outliers 처리</a:t>
            </a:r>
            <a:endParaRPr sz="2400">
              <a:solidFill>
                <a:srgbClr val="CCCCCC"/>
              </a:solidFill>
            </a:endParaRPr>
          </a:p>
        </p:txBody>
      </p:sp>
      <p:cxnSp>
        <p:nvCxnSpPr>
          <p:cNvPr id="165" name="Google Shape;165;g257d9c974f4_7_0"/>
          <p:cNvCxnSpPr/>
          <p:nvPr/>
        </p:nvCxnSpPr>
        <p:spPr>
          <a:xfrm flipH="1">
            <a:off x="511775" y="912000"/>
            <a:ext cx="193239" cy="24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g257d9c974f4_7_0"/>
          <p:cNvSpPr/>
          <p:nvPr/>
        </p:nvSpPr>
        <p:spPr>
          <a:xfrm>
            <a:off x="450100" y="204425"/>
            <a:ext cx="7554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03 수행 절차 및 방법 - 데이터 전처리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167" name="Google Shape;167;g257d9c974f4_7_0"/>
          <p:cNvSpPr txBox="1"/>
          <p:nvPr/>
        </p:nvSpPr>
        <p:spPr>
          <a:xfrm>
            <a:off x="3455677" y="5625133"/>
            <a:ext cx="3199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CCCCCC"/>
                </a:solidFill>
                <a:latin typeface="Ubuntu"/>
                <a:ea typeface="Ubuntu"/>
                <a:cs typeface="Ubuntu"/>
                <a:sym typeface="Ubuntu"/>
              </a:rPr>
              <a:t>&lt; </a:t>
            </a:r>
            <a:r>
              <a:rPr lang="en-US" sz="1100">
                <a:solidFill>
                  <a:srgbClr val="CCCCCC"/>
                </a:solidFill>
                <a:latin typeface="Ubuntu"/>
                <a:ea typeface="Ubuntu"/>
                <a:cs typeface="Ubuntu"/>
                <a:sym typeface="Ubuntu"/>
              </a:rPr>
              <a:t>그림 2. Outliers 설명도 &gt;</a:t>
            </a:r>
            <a:endParaRPr sz="1100">
              <a:solidFill>
                <a:srgbClr val="CCCCC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68" name="Google Shape;168;g257d9c974f4_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414" y="1353300"/>
            <a:ext cx="4648061" cy="426498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257d9c974f4_7_0"/>
          <p:cNvSpPr txBox="1"/>
          <p:nvPr/>
        </p:nvSpPr>
        <p:spPr>
          <a:xfrm>
            <a:off x="4936475" y="4882552"/>
            <a:ext cx="2690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&lt;</a:t>
            </a:r>
            <a:r>
              <a:rPr b="1" lang="en-US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EllipticEnvelope&gt;</a:t>
            </a:r>
            <a:endParaRPr b="1" sz="2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0" name="Google Shape;170;g257d9c974f4_7_0"/>
          <p:cNvCxnSpPr/>
          <p:nvPr/>
        </p:nvCxnSpPr>
        <p:spPr>
          <a:xfrm rot="10800000">
            <a:off x="2150575" y="2442850"/>
            <a:ext cx="896100" cy="245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g257d9c974f4_7_0"/>
          <p:cNvSpPr txBox="1"/>
          <p:nvPr/>
        </p:nvSpPr>
        <p:spPr>
          <a:xfrm flipH="1">
            <a:off x="5913477" y="3177275"/>
            <a:ext cx="159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contamination</a:t>
            </a:r>
            <a:endParaRPr b="1" sz="1500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           0.2</a:t>
            </a:r>
            <a:endParaRPr b="1" sz="1500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2" name="Google Shape;172;g257d9c974f4_7_0"/>
          <p:cNvCxnSpPr/>
          <p:nvPr/>
        </p:nvCxnSpPr>
        <p:spPr>
          <a:xfrm flipH="1" rot="10800000">
            <a:off x="2918725" y="2239775"/>
            <a:ext cx="2122800" cy="1775700"/>
          </a:xfrm>
          <a:prstGeom prst="straightConnector1">
            <a:avLst/>
          </a:prstGeom>
          <a:noFill/>
          <a:ln cap="flat" cmpd="sng" w="28575">
            <a:solidFill>
              <a:srgbClr val="94626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g257d9c974f4_7_0"/>
          <p:cNvCxnSpPr/>
          <p:nvPr/>
        </p:nvCxnSpPr>
        <p:spPr>
          <a:xfrm flipH="1" rot="10800000">
            <a:off x="4320300" y="3599438"/>
            <a:ext cx="2122800" cy="1775700"/>
          </a:xfrm>
          <a:prstGeom prst="straightConnector1">
            <a:avLst/>
          </a:prstGeom>
          <a:noFill/>
          <a:ln cap="flat" cmpd="sng" w="28575">
            <a:solidFill>
              <a:srgbClr val="94626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g257d9c974f4_7_0"/>
          <p:cNvSpPr txBox="1"/>
          <p:nvPr/>
        </p:nvSpPr>
        <p:spPr>
          <a:xfrm>
            <a:off x="1433750" y="2055875"/>
            <a:ext cx="108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00"/>
                </a:solidFill>
                <a:latin typeface="Ubuntu"/>
                <a:ea typeface="Ubuntu"/>
                <a:cs typeface="Ubuntu"/>
                <a:sym typeface="Ubuntu"/>
              </a:rPr>
              <a:t>drop</a:t>
            </a:r>
            <a:endParaRPr b="1" sz="2000">
              <a:solidFill>
                <a:srgbClr val="FF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5" name="Google Shape;175;g257d9c974f4_7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0975" y="2649550"/>
            <a:ext cx="584702" cy="584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2017-03-16T02:51:35Z</dcterms:created>
  <dc:creator>vip</dc:creator>
</cp:coreProperties>
</file>